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Champion" charset="1" panose="00000500000000000000"/>
      <p:regular r:id="rId33"/>
    </p:embeddedFont>
    <p:embeddedFont>
      <p:font typeface="TT Commons Pro Bold" charset="1" panose="020B0103030102020204"/>
      <p:regular r:id="rId34"/>
    </p:embeddedFont>
    <p:embeddedFont>
      <p:font typeface="Adigiana Toybox" charset="1" panose="02000500000000000000"/>
      <p:regular r:id="rId35"/>
    </p:embeddedFont>
    <p:embeddedFont>
      <p:font typeface="Zantiqa" charset="1" panose="02000803000000020004"/>
      <p:regular r:id="rId36"/>
    </p:embeddedFont>
    <p:embeddedFont>
      <p:font typeface="Abril Fatface" charset="1" panose="02000503000000020003"/>
      <p:regular r:id="rId37"/>
    </p:embeddedFont>
    <p:embeddedFont>
      <p:font typeface="Open Sans Bold" charset="1" panose="020B0806030504020204"/>
      <p:regular r:id="rId38"/>
    </p:embeddedFont>
    <p:embeddedFont>
      <p:font typeface="Oswald" charset="1" panose="000005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6115" y="655558"/>
            <a:ext cx="13180196" cy="7282058"/>
          </a:xfrm>
          <a:custGeom>
            <a:avLst/>
            <a:gdLst/>
            <a:ahLst/>
            <a:cxnLst/>
            <a:rect r="r" b="b" t="t" l="l"/>
            <a:pathLst>
              <a:path h="7282058" w="13180196">
                <a:moveTo>
                  <a:pt x="0" y="0"/>
                </a:moveTo>
                <a:lnTo>
                  <a:pt x="13180196" y="0"/>
                </a:lnTo>
                <a:lnTo>
                  <a:pt x="13180196" y="7282058"/>
                </a:lnTo>
                <a:lnTo>
                  <a:pt x="0" y="7282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15949" y="1483490"/>
            <a:ext cx="9631301" cy="7957677"/>
            <a:chOff x="0" y="0"/>
            <a:chExt cx="12841735" cy="106102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0"/>
              <a:ext cx="12841735" cy="7805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4835"/>
                </a:lnSpc>
              </a:pPr>
              <a:r>
                <a:rPr lang="en-US" sz="12900">
                  <a:solidFill>
                    <a:srgbClr val="185449"/>
                  </a:solidFill>
                  <a:latin typeface="Champion"/>
                  <a:ea typeface="Champion"/>
                  <a:cs typeface="Champion"/>
                  <a:sym typeface="Champion"/>
                </a:rPr>
                <a:t>LGS EBEVEYNİ OLMAK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841020"/>
              <a:ext cx="12841735" cy="17729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</a:p>
            <a:p>
              <a:pPr algn="l" marL="0" indent="0" lvl="0">
                <a:lnSpc>
                  <a:spcPts val="5459"/>
                </a:lnSpc>
                <a:spcBef>
                  <a:spcPct val="0"/>
                </a:spcBef>
              </a:pPr>
              <a:r>
                <a:rPr lang="en-US" b="true" sz="3899">
                  <a:solidFill>
                    <a:srgbClr val="FFFFFF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LGS VELİLERİNE YÖNELİK BİLGİLER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15793" y="4673607"/>
            <a:ext cx="2900191" cy="285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3254" b="true">
                <a:solidFill>
                  <a:srgbClr val="F4F5F6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ELBİSTAN</a:t>
            </a:r>
          </a:p>
          <a:p>
            <a:pPr algn="ctr">
              <a:lnSpc>
                <a:spcPts val="4556"/>
              </a:lnSpc>
            </a:pPr>
            <a:r>
              <a:rPr lang="en-US" sz="3254" b="true">
                <a:solidFill>
                  <a:srgbClr val="F4F5F6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REHBERLİK </a:t>
            </a:r>
          </a:p>
          <a:p>
            <a:pPr algn="ctr">
              <a:lnSpc>
                <a:spcPts val="4556"/>
              </a:lnSpc>
            </a:pPr>
            <a:r>
              <a:rPr lang="en-US" sz="3254" b="true">
                <a:solidFill>
                  <a:srgbClr val="F4F5F6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ve </a:t>
            </a:r>
          </a:p>
          <a:p>
            <a:pPr algn="ctr">
              <a:lnSpc>
                <a:spcPts val="4556"/>
              </a:lnSpc>
            </a:pPr>
            <a:r>
              <a:rPr lang="en-US" sz="3254" b="true">
                <a:solidFill>
                  <a:srgbClr val="F4F5F6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ARAŞTIRMA </a:t>
            </a:r>
          </a:p>
          <a:p>
            <a:pPr algn="ctr">
              <a:lnSpc>
                <a:spcPts val="4556"/>
              </a:lnSpc>
            </a:pPr>
            <a:r>
              <a:rPr lang="en-US" sz="3254" b="true">
                <a:solidFill>
                  <a:srgbClr val="F4F5F6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MERKEZİ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1622209"/>
            <a:ext cx="2674378" cy="2674378"/>
          </a:xfrm>
          <a:custGeom>
            <a:avLst/>
            <a:gdLst/>
            <a:ahLst/>
            <a:cxnLst/>
            <a:rect r="r" b="b" t="t" l="l"/>
            <a:pathLst>
              <a:path h="2674378" w="2674378">
                <a:moveTo>
                  <a:pt x="0" y="0"/>
                </a:moveTo>
                <a:lnTo>
                  <a:pt x="2674378" y="0"/>
                </a:lnTo>
                <a:lnTo>
                  <a:pt x="2674378" y="2674378"/>
                </a:lnTo>
                <a:lnTo>
                  <a:pt x="0" y="2674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84290" y="1297566"/>
            <a:ext cx="12213830" cy="6070655"/>
          </a:xfrm>
          <a:custGeom>
            <a:avLst/>
            <a:gdLst/>
            <a:ahLst/>
            <a:cxnLst/>
            <a:rect r="r" b="b" t="t" l="l"/>
            <a:pathLst>
              <a:path h="6070655" w="12213830">
                <a:moveTo>
                  <a:pt x="0" y="0"/>
                </a:moveTo>
                <a:lnTo>
                  <a:pt x="12213830" y="0"/>
                </a:lnTo>
                <a:lnTo>
                  <a:pt x="12213830" y="6070655"/>
                </a:lnTo>
                <a:lnTo>
                  <a:pt x="0" y="607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729929" y="1931864"/>
            <a:ext cx="10122551" cy="415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3"/>
              </a:lnSpc>
              <a:spcBef>
                <a:spcPct val="0"/>
              </a:spcBef>
            </a:pPr>
            <a:r>
              <a:rPr lang="en-US" sz="46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Çocuklarınızın başarılı olması için ultra okullarda okutmanıza gerek yok. Onu özgüvenli ve mutlu bir ortamda büyütürseniz o çocuk her zaman başarılı olur.</a:t>
            </a:r>
          </a:p>
        </p:txBody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257181" y="4101921"/>
            <a:ext cx="5684290" cy="5421762"/>
            <a:chOff x="0" y="0"/>
            <a:chExt cx="6324600" cy="6032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/>
              <a:stretch>
                <a:fillRect l="0" t="-5219" r="0" b="-5219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136749" y="496815"/>
            <a:ext cx="10122551" cy="882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3"/>
              </a:lnSpc>
              <a:spcBef>
                <a:spcPct val="0"/>
              </a:spcBef>
            </a:pPr>
            <a:r>
              <a:rPr lang="en-US" sz="4616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AZİZ SANCAR DİYOR Kİ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1694" y="1948712"/>
            <a:ext cx="13664612" cy="6791739"/>
          </a:xfrm>
          <a:custGeom>
            <a:avLst/>
            <a:gdLst/>
            <a:ahLst/>
            <a:cxnLst/>
            <a:rect r="r" b="b" t="t" l="l"/>
            <a:pathLst>
              <a:path h="6791739" w="13664612">
                <a:moveTo>
                  <a:pt x="0" y="0"/>
                </a:moveTo>
                <a:lnTo>
                  <a:pt x="13664612" y="0"/>
                </a:lnTo>
                <a:lnTo>
                  <a:pt x="13664612" y="6791739"/>
                </a:lnTo>
                <a:lnTo>
                  <a:pt x="0" y="6791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293754" y="3382986"/>
            <a:ext cx="10122551" cy="3340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3"/>
              </a:lnSpc>
              <a:spcBef>
                <a:spcPct val="0"/>
              </a:spcBef>
            </a:pPr>
            <a:r>
              <a:rPr lang="en-US" sz="46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DÜNYADA ERGEN OLMAKTAN DAHA ZOR BİR ŞEY VARSA O DA ERGENLİK ÇAĞINDAKİ BİR GENCİN ANNE BABASI OLMAK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339247" y="500245"/>
            <a:ext cx="15609506" cy="793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ERGENLİKTE GİDEN ÇOCUKLUKTUR...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ANNE BABAYLA KURULMUŞ OLAN YOĞUN BAĞDIR.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GİDENLERİN YASINI TUTMAK GEREKİR.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ERGENLİK BİR YAS SÜRECİDİR VE MUTLU ERGEN YOKTUR.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ERGENLİK İKİNCİ DOĞUMDUR.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339247" y="1188048"/>
            <a:ext cx="15609506" cy="4350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FRANSIZ PSİKİYATRİST DALTO, 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ERGENLERİ KABUK DEĞİŞTİREN YENGEÇLERE BENZETİR.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YENGEÇLER KABUK DEĞİŞTİRDİKLERİ DÖNEMDE ZAYIF VE SAVUNMASIZLARDIR. </a:t>
            </a:r>
          </a:p>
          <a:p>
            <a:pPr algn="ctr">
              <a:lnSpc>
                <a:spcPts val="5660"/>
              </a:lnSpc>
              <a:spcBef>
                <a:spcPct val="0"/>
              </a:spcBef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EĞER BU DÖNEMDE YARA ALIRLARSA, BU YARANIN İZİNİ TÜM YAŞAMLARI BOYUNCA TAŞIRLAR.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649794" y="1834364"/>
            <a:ext cx="15609506" cy="433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CAA32"/>
                </a:solidFill>
                <a:latin typeface="Champion"/>
                <a:ea typeface="Champion"/>
                <a:cs typeface="Champion"/>
                <a:sym typeface="Champion"/>
              </a:rPr>
              <a:t>GÖRSEL ÖĞRENEN ÇOCUKLAR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DÜZENLİ OLURLAR, DAĞINIKLIKTAN RAHATSIZ OLURLAR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İLK OLARAK ÇALIŞMA MASALARINI DÜZENLERLER.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DEFTERLERİ DÜZENLİDİR.</a:t>
            </a:r>
          </a:p>
          <a:p>
            <a:pPr algn="ctr">
              <a:lnSpc>
                <a:spcPts val="5660"/>
              </a:lnSpc>
              <a:spcBef>
                <a:spcPct val="0"/>
              </a:spcBef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SÖZLÜ TALİMATLARI TAKİP ETMEKTE ZORLANABİLİRLER.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742492" y="1472292"/>
            <a:ext cx="14307886" cy="5050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CAA32"/>
                </a:solidFill>
                <a:latin typeface="Champion"/>
                <a:ea typeface="Champion"/>
                <a:cs typeface="Champion"/>
                <a:sym typeface="Champion"/>
              </a:rPr>
              <a:t>İŞİTSEL ÖĞRENEN ÇOCUKLAR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KÜÇÜK YAŞTA KENDİ KENDİLERİNE KONUŞURLAR.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SOHBET ETMEYİ SEVERLER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GÖZ TEMASIYLA OKUDUKLARINI ANLAMAKTA ZORLUK ÇEKERLER</a:t>
            </a:r>
          </a:p>
          <a:p>
            <a:pPr algn="ctr">
              <a:lnSpc>
                <a:spcPts val="5660"/>
              </a:lnSpc>
              <a:spcBef>
                <a:spcPct val="0"/>
              </a:spcBef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SESLİ OKUDUKLARINI DAHA İYİ ANLARLAR.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521902" y="1682231"/>
            <a:ext cx="11900588" cy="5764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CAA32"/>
                </a:solidFill>
                <a:latin typeface="Champion"/>
                <a:ea typeface="Champion"/>
                <a:cs typeface="Champion"/>
                <a:sym typeface="Champion"/>
              </a:rPr>
              <a:t>KİNESTETİK ÖĞRENEN ÇOCUKLAR</a:t>
            </a:r>
          </a:p>
          <a:p>
            <a:pPr algn="ctr">
              <a:lnSpc>
                <a:spcPts val="5660"/>
              </a:lnSpc>
            </a:pP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YERLERİNDE DURAMAZ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SÜREKLİ HAREKET HALİNDEDİRLER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DAĞINIKLIKTAN RAHATSIZ OLMAZ</a:t>
            </a:r>
          </a:p>
          <a:p>
            <a:pPr algn="ctr">
              <a:lnSpc>
                <a:spcPts val="5660"/>
              </a:lnSpc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VÜCUT DİLİNİ DAHA İYİ ANLARLAR</a:t>
            </a:r>
          </a:p>
          <a:p>
            <a:pPr algn="ctr">
              <a:lnSpc>
                <a:spcPts val="5660"/>
              </a:lnSpc>
              <a:spcBef>
                <a:spcPct val="0"/>
              </a:spcBef>
            </a:pPr>
            <a:r>
              <a:rPr lang="en-US" sz="4042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DERS ANLATIMINDA ELİNİ OMUZLARINA KOYMAK İYİ GELİR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5440" r="0" b="-65440"/>
            </a:stretch>
          </a:blipFill>
        </p:spPr>
      </p:sp>
      <p:sp>
        <p:nvSpPr>
          <p:cNvPr name="Freeform 3" id="3" descr="Ripped Paper"/>
          <p:cNvSpPr/>
          <p:nvPr/>
        </p:nvSpPr>
        <p:spPr>
          <a:xfrm flipH="true" flipV="false" rot="-10800000">
            <a:off x="-65700" y="-5326332"/>
            <a:ext cx="18419401" cy="6856110"/>
          </a:xfrm>
          <a:custGeom>
            <a:avLst/>
            <a:gdLst/>
            <a:ahLst/>
            <a:cxnLst/>
            <a:rect r="r" b="b" t="t" l="l"/>
            <a:pathLst>
              <a:path h="6856110" w="18419401">
                <a:moveTo>
                  <a:pt x="18419400" y="0"/>
                </a:moveTo>
                <a:lnTo>
                  <a:pt x="0" y="0"/>
                </a:lnTo>
                <a:lnTo>
                  <a:pt x="0" y="6856110"/>
                </a:lnTo>
                <a:lnTo>
                  <a:pt x="18419400" y="6856110"/>
                </a:lnTo>
                <a:lnTo>
                  <a:pt x="1841940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97320" y="4323582"/>
            <a:ext cx="3388048" cy="4369954"/>
            <a:chOff x="0" y="0"/>
            <a:chExt cx="2623191" cy="338343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23191" cy="3383431"/>
            </a:xfrm>
            <a:custGeom>
              <a:avLst/>
              <a:gdLst/>
              <a:ahLst/>
              <a:cxnLst/>
              <a:rect r="r" b="b" t="t" l="l"/>
              <a:pathLst>
                <a:path h="3383431" w="262319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532424" y="4323582"/>
            <a:ext cx="3388048" cy="4369954"/>
            <a:chOff x="0" y="0"/>
            <a:chExt cx="2623191" cy="33834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23191" cy="3383431"/>
            </a:xfrm>
            <a:custGeom>
              <a:avLst/>
              <a:gdLst/>
              <a:ahLst/>
              <a:cxnLst/>
              <a:rect r="r" b="b" t="t" l="l"/>
              <a:pathLst>
                <a:path h="3383431" w="262319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67528" y="4323582"/>
            <a:ext cx="3388048" cy="4369954"/>
            <a:chOff x="0" y="0"/>
            <a:chExt cx="2623191" cy="33834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23191" cy="3383431"/>
            </a:xfrm>
            <a:custGeom>
              <a:avLst/>
              <a:gdLst/>
              <a:ahLst/>
              <a:cxnLst/>
              <a:rect r="r" b="b" t="t" l="l"/>
              <a:pathLst>
                <a:path h="3383431" w="262319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202632" y="4323582"/>
            <a:ext cx="3388048" cy="4369954"/>
            <a:chOff x="0" y="0"/>
            <a:chExt cx="2623191" cy="33834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3191" cy="3383431"/>
            </a:xfrm>
            <a:custGeom>
              <a:avLst/>
              <a:gdLst/>
              <a:ahLst/>
              <a:cxnLst/>
              <a:rect r="r" b="b" t="t" l="l"/>
              <a:pathLst>
                <a:path h="3383431" w="2623191">
                  <a:moveTo>
                    <a:pt x="2498731" y="3383431"/>
                  </a:moveTo>
                  <a:lnTo>
                    <a:pt x="124460" y="3383431"/>
                  </a:lnTo>
                  <a:cubicBezTo>
                    <a:pt x="55880" y="3383431"/>
                    <a:pt x="0" y="3327551"/>
                    <a:pt x="0" y="32589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8731" y="0"/>
                  </a:lnTo>
                  <a:cubicBezTo>
                    <a:pt x="2567311" y="0"/>
                    <a:pt x="2623191" y="55880"/>
                    <a:pt x="2623191" y="124460"/>
                  </a:cubicBezTo>
                  <a:lnTo>
                    <a:pt x="2623191" y="3258971"/>
                  </a:lnTo>
                  <a:cubicBezTo>
                    <a:pt x="2623191" y="3327551"/>
                    <a:pt x="2567311" y="3383431"/>
                    <a:pt x="2498731" y="33834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301100" y="4403647"/>
            <a:ext cx="2180488" cy="2601450"/>
          </a:xfrm>
          <a:custGeom>
            <a:avLst/>
            <a:gdLst/>
            <a:ahLst/>
            <a:cxnLst/>
            <a:rect r="r" b="b" t="t" l="l"/>
            <a:pathLst>
              <a:path h="2601450" w="2180488">
                <a:moveTo>
                  <a:pt x="0" y="0"/>
                </a:moveTo>
                <a:lnTo>
                  <a:pt x="2180488" y="0"/>
                </a:lnTo>
                <a:lnTo>
                  <a:pt x="2180488" y="2601450"/>
                </a:lnTo>
                <a:lnTo>
                  <a:pt x="0" y="2601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48788" y="4512241"/>
            <a:ext cx="2513055" cy="2384261"/>
          </a:xfrm>
          <a:custGeom>
            <a:avLst/>
            <a:gdLst/>
            <a:ahLst/>
            <a:cxnLst/>
            <a:rect r="r" b="b" t="t" l="l"/>
            <a:pathLst>
              <a:path h="2384261" w="2513055">
                <a:moveTo>
                  <a:pt x="0" y="0"/>
                </a:moveTo>
                <a:lnTo>
                  <a:pt x="2513056" y="0"/>
                </a:lnTo>
                <a:lnTo>
                  <a:pt x="2513056" y="2384262"/>
                </a:lnTo>
                <a:lnTo>
                  <a:pt x="0" y="23842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730173" y="4585603"/>
            <a:ext cx="2784199" cy="2237537"/>
          </a:xfrm>
          <a:custGeom>
            <a:avLst/>
            <a:gdLst/>
            <a:ahLst/>
            <a:cxnLst/>
            <a:rect r="r" b="b" t="t" l="l"/>
            <a:pathLst>
              <a:path h="2237537" w="2784199">
                <a:moveTo>
                  <a:pt x="0" y="0"/>
                </a:moveTo>
                <a:lnTo>
                  <a:pt x="2784198" y="0"/>
                </a:lnTo>
                <a:lnTo>
                  <a:pt x="2784198" y="2237537"/>
                </a:lnTo>
                <a:lnTo>
                  <a:pt x="0" y="22375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75523" y="4540770"/>
            <a:ext cx="2442265" cy="2384261"/>
          </a:xfrm>
          <a:custGeom>
            <a:avLst/>
            <a:gdLst/>
            <a:ahLst/>
            <a:cxnLst/>
            <a:rect r="r" b="b" t="t" l="l"/>
            <a:pathLst>
              <a:path h="2384261" w="2442265">
                <a:moveTo>
                  <a:pt x="0" y="0"/>
                </a:moveTo>
                <a:lnTo>
                  <a:pt x="2442266" y="0"/>
                </a:lnTo>
                <a:lnTo>
                  <a:pt x="2442266" y="2384262"/>
                </a:lnTo>
                <a:lnTo>
                  <a:pt x="0" y="23842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37604" y="7231679"/>
            <a:ext cx="2907480" cy="660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90"/>
              </a:lnSpc>
              <a:spcBef>
                <a:spcPct val="0"/>
              </a:spcBef>
            </a:pPr>
            <a:r>
              <a:rPr lang="en-US" sz="4146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Kaygı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48788" y="6999890"/>
            <a:ext cx="2555319" cy="113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  <a:spcBef>
                <a:spcPct val="0"/>
              </a:spcBef>
            </a:pPr>
            <a:r>
              <a:rPr lang="en-US" sz="353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Özgüven Eksikliği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49160" y="7277656"/>
            <a:ext cx="3146224" cy="614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75"/>
              </a:lnSpc>
              <a:spcBef>
                <a:spcPct val="0"/>
              </a:spcBef>
            </a:pPr>
            <a:r>
              <a:rPr lang="en-US" sz="3904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Hedefsizlik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26505" y="7018116"/>
            <a:ext cx="2740301" cy="113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  <a:spcBef>
                <a:spcPct val="0"/>
              </a:spcBef>
            </a:pPr>
            <a:r>
              <a:rPr lang="en-US" sz="3531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Motivasyon Eksikliği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19818" y="1686689"/>
            <a:ext cx="13448365" cy="1930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75"/>
              </a:lnSpc>
              <a:spcBef>
                <a:spcPct val="0"/>
              </a:spcBef>
            </a:pPr>
            <a:r>
              <a:rPr lang="en-US" sz="6229">
                <a:solidFill>
                  <a:srgbClr val="344876"/>
                </a:solidFill>
                <a:latin typeface="Zantiqa"/>
                <a:ea typeface="Zantiqa"/>
                <a:cs typeface="Zantiqa"/>
                <a:sym typeface="Zantiqa"/>
              </a:rPr>
              <a:t>Sınava Hazırlanan Öğrencilerde En Sık Rastlanan Problemler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2571" y="0"/>
            <a:ext cx="13062857" cy="10287000"/>
          </a:xfrm>
          <a:custGeom>
            <a:avLst/>
            <a:gdLst/>
            <a:ahLst/>
            <a:cxnLst/>
            <a:rect r="r" b="b" t="t" l="l"/>
            <a:pathLst>
              <a:path h="10287000" w="13062857">
                <a:moveTo>
                  <a:pt x="0" y="0"/>
                </a:moveTo>
                <a:lnTo>
                  <a:pt x="13062858" y="0"/>
                </a:lnTo>
                <a:lnTo>
                  <a:pt x="130628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24655" y="0"/>
            <a:ext cx="12838690" cy="10287000"/>
          </a:xfrm>
          <a:custGeom>
            <a:avLst/>
            <a:gdLst/>
            <a:ahLst/>
            <a:cxnLst/>
            <a:rect r="r" b="b" t="t" l="l"/>
            <a:pathLst>
              <a:path h="10287000" w="12838690">
                <a:moveTo>
                  <a:pt x="0" y="0"/>
                </a:moveTo>
                <a:lnTo>
                  <a:pt x="12838690" y="0"/>
                </a:lnTo>
                <a:lnTo>
                  <a:pt x="128386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6398" y="2057400"/>
            <a:ext cx="14895204" cy="8229600"/>
          </a:xfrm>
          <a:custGeom>
            <a:avLst/>
            <a:gdLst/>
            <a:ahLst/>
            <a:cxnLst/>
            <a:rect r="r" b="b" t="t" l="l"/>
            <a:pathLst>
              <a:path h="8229600" w="14895204">
                <a:moveTo>
                  <a:pt x="0" y="0"/>
                </a:moveTo>
                <a:lnTo>
                  <a:pt x="14895204" y="0"/>
                </a:lnTo>
                <a:lnTo>
                  <a:pt x="148952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46654" y="-61873"/>
            <a:ext cx="11044950" cy="2000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96"/>
              </a:lnSpc>
            </a:pPr>
            <a:r>
              <a:rPr lang="en-US" sz="11996">
                <a:solidFill>
                  <a:srgbClr val="84E1A1"/>
                </a:solidFill>
                <a:latin typeface="Champion"/>
                <a:ea typeface="Champion"/>
                <a:cs typeface="Champion"/>
                <a:sym typeface="Champion"/>
              </a:rPr>
              <a:t>LGS NEDİR?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00952" y="2657274"/>
            <a:ext cx="11044950" cy="679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55652" indent="-677826" lvl="1">
              <a:lnSpc>
                <a:spcPts val="8790"/>
              </a:lnSpc>
              <a:buFont typeface="Arial"/>
              <a:buChar char="•"/>
            </a:pPr>
            <a:r>
              <a:rPr lang="en-US" sz="6279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SÖZEL VE SAYISAL OLMAK ÜZERE İKİ OTURUMDAN OLUŞUR.</a:t>
            </a:r>
          </a:p>
          <a:p>
            <a:pPr algn="l" marL="1355652" indent="-677826" lvl="1">
              <a:lnSpc>
                <a:spcPts val="8790"/>
              </a:lnSpc>
              <a:buFont typeface="Arial"/>
              <a:buChar char="•"/>
            </a:pPr>
            <a:r>
              <a:rPr lang="en-US" sz="6279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İKİ OTURUM TOPLAM 155 DK</a:t>
            </a:r>
          </a:p>
          <a:p>
            <a:pPr algn="l" marL="1396121" indent="-698060" lvl="1">
              <a:lnSpc>
                <a:spcPts val="9053"/>
              </a:lnSpc>
              <a:spcBef>
                <a:spcPct val="0"/>
              </a:spcBef>
              <a:buFont typeface="Arial"/>
              <a:buChar char="•"/>
            </a:pPr>
            <a:r>
              <a:rPr lang="en-US" sz="646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TOPLAM SORU SAYISI 90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03784" y="-545841"/>
            <a:ext cx="12680431" cy="10287000"/>
          </a:xfrm>
          <a:custGeom>
            <a:avLst/>
            <a:gdLst/>
            <a:ahLst/>
            <a:cxnLst/>
            <a:rect r="r" b="b" t="t" l="l"/>
            <a:pathLst>
              <a:path h="10287000" w="12680431">
                <a:moveTo>
                  <a:pt x="0" y="0"/>
                </a:moveTo>
                <a:lnTo>
                  <a:pt x="12680432" y="0"/>
                </a:lnTo>
                <a:lnTo>
                  <a:pt x="126804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04563" y="0"/>
            <a:ext cx="12878873" cy="10287000"/>
          </a:xfrm>
          <a:custGeom>
            <a:avLst/>
            <a:gdLst/>
            <a:ahLst/>
            <a:cxnLst/>
            <a:rect r="r" b="b" t="t" l="l"/>
            <a:pathLst>
              <a:path h="10287000" w="12878873">
                <a:moveTo>
                  <a:pt x="0" y="0"/>
                </a:moveTo>
                <a:lnTo>
                  <a:pt x="12878874" y="0"/>
                </a:lnTo>
                <a:lnTo>
                  <a:pt x="128788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4341" y="0"/>
            <a:ext cx="12739319" cy="10287000"/>
          </a:xfrm>
          <a:custGeom>
            <a:avLst/>
            <a:gdLst/>
            <a:ahLst/>
            <a:cxnLst/>
            <a:rect r="r" b="b" t="t" l="l"/>
            <a:pathLst>
              <a:path h="10287000" w="12739319">
                <a:moveTo>
                  <a:pt x="0" y="0"/>
                </a:moveTo>
                <a:lnTo>
                  <a:pt x="12739318" y="0"/>
                </a:lnTo>
                <a:lnTo>
                  <a:pt x="127393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4D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13538" y="0"/>
            <a:ext cx="12660923" cy="10287000"/>
          </a:xfrm>
          <a:custGeom>
            <a:avLst/>
            <a:gdLst/>
            <a:ahLst/>
            <a:cxnLst/>
            <a:rect r="r" b="b" t="t" l="l"/>
            <a:pathLst>
              <a:path h="10287000" w="12660923">
                <a:moveTo>
                  <a:pt x="0" y="0"/>
                </a:moveTo>
                <a:lnTo>
                  <a:pt x="12660924" y="0"/>
                </a:lnTo>
                <a:lnTo>
                  <a:pt x="126609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27835" y="112940"/>
            <a:ext cx="7000610" cy="1345357"/>
            <a:chOff x="0" y="0"/>
            <a:chExt cx="5420212" cy="10416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327835" y="1513542"/>
            <a:ext cx="7000610" cy="1345357"/>
            <a:chOff x="0" y="0"/>
            <a:chExt cx="5420212" cy="10416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27835" y="2916049"/>
            <a:ext cx="7000610" cy="1345357"/>
            <a:chOff x="0" y="0"/>
            <a:chExt cx="5420212" cy="10416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327835" y="4349036"/>
            <a:ext cx="7000610" cy="1345357"/>
            <a:chOff x="0" y="0"/>
            <a:chExt cx="5420212" cy="10416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327835" y="5780117"/>
            <a:ext cx="7000610" cy="1345357"/>
            <a:chOff x="0" y="0"/>
            <a:chExt cx="5420212" cy="10416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327835" y="8832781"/>
            <a:ext cx="7000610" cy="1345357"/>
            <a:chOff x="0" y="0"/>
            <a:chExt cx="5420212" cy="10416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327835" y="7315974"/>
            <a:ext cx="7000610" cy="1345357"/>
            <a:chOff x="0" y="0"/>
            <a:chExt cx="5420212" cy="104164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420212" cy="1041641"/>
            </a:xfrm>
            <a:custGeom>
              <a:avLst/>
              <a:gdLst/>
              <a:ahLst/>
              <a:cxnLst/>
              <a:rect r="r" b="b" t="t" l="l"/>
              <a:pathLst>
                <a:path h="1041641" w="5420212">
                  <a:moveTo>
                    <a:pt x="5295752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917181"/>
                  </a:lnTo>
                  <a:cubicBezTo>
                    <a:pt x="5420212" y="985761"/>
                    <a:pt x="5364332" y="1041641"/>
                    <a:pt x="5295752" y="1041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524600" y="5810074"/>
            <a:ext cx="3695385" cy="3695385"/>
          </a:xfrm>
          <a:custGeom>
            <a:avLst/>
            <a:gdLst/>
            <a:ahLst/>
            <a:cxnLst/>
            <a:rect r="r" b="b" t="t" l="l"/>
            <a:pathLst>
              <a:path h="3695385" w="3695385">
                <a:moveTo>
                  <a:pt x="0" y="0"/>
                </a:moveTo>
                <a:lnTo>
                  <a:pt x="3695386" y="0"/>
                </a:lnTo>
                <a:lnTo>
                  <a:pt x="3695386" y="3695385"/>
                </a:lnTo>
                <a:lnTo>
                  <a:pt x="0" y="3695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840070" y="216976"/>
            <a:ext cx="5976140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Sana o kadar emeği boşuna verdik,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40070" y="1898565"/>
            <a:ext cx="597614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Sen başarılı olamazsın,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840070" y="3002201"/>
            <a:ext cx="5976140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Bu kadar kitaba boşuna para verdik,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40070" y="4699556"/>
            <a:ext cx="597614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 kadar özel ders aldırdık,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028700"/>
            <a:ext cx="7018083" cy="383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075"/>
              </a:lnSpc>
              <a:spcBef>
                <a:spcPct val="0"/>
              </a:spcBef>
            </a:pPr>
            <a:r>
              <a:rPr lang="en-US" b="true" sz="8395" spc="-16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Çocuğunuza Asla Bunları Söylemeyin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40070" y="6132542"/>
            <a:ext cx="597614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Seni kurslara gönderdik,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40070" y="9217804"/>
            <a:ext cx="597614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85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Hala puanların artmıyor!!!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33333" y="7496949"/>
            <a:ext cx="3989613" cy="100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52"/>
              </a:lnSpc>
              <a:spcBef>
                <a:spcPct val="0"/>
              </a:spcBef>
            </a:pPr>
            <a:r>
              <a:rPr lang="en-US" sz="5963">
                <a:solidFill>
                  <a:srgbClr val="DD3D4E"/>
                </a:solidFill>
                <a:latin typeface="Zantiqa"/>
                <a:ea typeface="Zantiqa"/>
                <a:cs typeface="Zantiqa"/>
                <a:sym typeface="Zantiqa"/>
              </a:rPr>
              <a:t>AMA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20692" y="1986089"/>
            <a:ext cx="7451405" cy="6294095"/>
            <a:chOff x="0" y="0"/>
            <a:chExt cx="9935206" cy="839212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050" t="0" r="4050" b="0"/>
            <a:stretch>
              <a:fillRect/>
            </a:stretch>
          </p:blipFill>
          <p:spPr>
            <a:xfrm flipH="false" flipV="false">
              <a:off x="0" y="0"/>
              <a:ext cx="9935206" cy="8392127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983205" y="4457505"/>
            <a:ext cx="6262642" cy="3248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4"/>
              </a:lnSpc>
            </a:pPr>
            <a:r>
              <a:rPr lang="en-US" sz="3469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Sen bizim için değerlisin.</a:t>
            </a:r>
          </a:p>
          <a:p>
            <a:pPr algn="l">
              <a:lnSpc>
                <a:spcPts val="5204"/>
              </a:lnSpc>
            </a:pPr>
          </a:p>
          <a:p>
            <a:pPr algn="l" marL="0" indent="0" lvl="0">
              <a:lnSpc>
                <a:spcPts val="5204"/>
              </a:lnSpc>
              <a:spcBef>
                <a:spcPct val="0"/>
              </a:spcBef>
            </a:pPr>
            <a:r>
              <a:rPr lang="en-US" sz="3469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Bu sınav senin karakterini ölçen bir sınav değil. Sen bu sınava girdiğinde senin değerini bu sınavla biçmeyeceğiz.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83205" y="1028700"/>
            <a:ext cx="553209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Bunun yerine;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31417" y="0"/>
            <a:ext cx="13625166" cy="10287000"/>
          </a:xfrm>
          <a:custGeom>
            <a:avLst/>
            <a:gdLst/>
            <a:ahLst/>
            <a:cxnLst/>
            <a:rect r="r" b="b" t="t" l="l"/>
            <a:pathLst>
              <a:path h="10287000" w="13625166">
                <a:moveTo>
                  <a:pt x="0" y="0"/>
                </a:moveTo>
                <a:lnTo>
                  <a:pt x="13625166" y="0"/>
                </a:lnTo>
                <a:lnTo>
                  <a:pt x="136251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46116" y="1283547"/>
            <a:ext cx="7719906" cy="7719906"/>
          </a:xfrm>
          <a:custGeom>
            <a:avLst/>
            <a:gdLst/>
            <a:ahLst/>
            <a:cxnLst/>
            <a:rect r="r" b="b" t="t" l="l"/>
            <a:pathLst>
              <a:path h="7719906" w="7719906">
                <a:moveTo>
                  <a:pt x="0" y="0"/>
                </a:moveTo>
                <a:lnTo>
                  <a:pt x="7719906" y="0"/>
                </a:lnTo>
                <a:lnTo>
                  <a:pt x="7719906" y="7719906"/>
                </a:lnTo>
                <a:lnTo>
                  <a:pt x="0" y="7719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23181" y="133429"/>
            <a:ext cx="6478937" cy="1790543"/>
          </a:xfrm>
          <a:custGeom>
            <a:avLst/>
            <a:gdLst/>
            <a:ahLst/>
            <a:cxnLst/>
            <a:rect r="r" b="b" t="t" l="l"/>
            <a:pathLst>
              <a:path h="1790543" w="6478937">
                <a:moveTo>
                  <a:pt x="0" y="0"/>
                </a:moveTo>
                <a:lnTo>
                  <a:pt x="6478938" y="0"/>
                </a:lnTo>
                <a:lnTo>
                  <a:pt x="6478938" y="1790542"/>
                </a:lnTo>
                <a:lnTo>
                  <a:pt x="0" y="1790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33429"/>
            <a:ext cx="6478937" cy="1790543"/>
          </a:xfrm>
          <a:custGeom>
            <a:avLst/>
            <a:gdLst/>
            <a:ahLst/>
            <a:cxnLst/>
            <a:rect r="r" b="b" t="t" l="l"/>
            <a:pathLst>
              <a:path h="1790543" w="6478937">
                <a:moveTo>
                  <a:pt x="0" y="0"/>
                </a:moveTo>
                <a:lnTo>
                  <a:pt x="6478937" y="0"/>
                </a:lnTo>
                <a:lnTo>
                  <a:pt x="6478937" y="1790542"/>
                </a:lnTo>
                <a:lnTo>
                  <a:pt x="0" y="17905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9912" y="159719"/>
            <a:ext cx="9321284" cy="10712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84E1A1"/>
                </a:solidFill>
                <a:latin typeface="Champion"/>
                <a:ea typeface="Champion"/>
                <a:cs typeface="Champion"/>
                <a:sym typeface="Champion"/>
              </a:rPr>
              <a:t>SÖZEL OTURUM:</a:t>
            </a:r>
          </a:p>
          <a:p>
            <a:pPr algn="l">
              <a:lnSpc>
                <a:spcPts val="7000"/>
              </a:lnSpc>
            </a:pPr>
          </a:p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TÜRKÇE: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20 SORU</a:t>
            </a:r>
          </a:p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TC İNKILAP TARİHİ: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10 SORU</a:t>
            </a:r>
          </a:p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DİN KÜLTÜRÜ VE AHLAK BİLGİSİ: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10 SORU</a:t>
            </a:r>
          </a:p>
          <a:p>
            <a:pPr algn="l"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İNGİLİZCE: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10 SORU            1. OTURUM 75 DK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941101" y="352604"/>
            <a:ext cx="6131988" cy="7495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2"/>
              </a:lnSpc>
            </a:pPr>
            <a:r>
              <a:rPr lang="en-US" sz="5301">
                <a:solidFill>
                  <a:srgbClr val="84E1A1"/>
                </a:solidFill>
                <a:latin typeface="Champion"/>
                <a:ea typeface="Champion"/>
                <a:cs typeface="Champion"/>
                <a:sym typeface="Champion"/>
              </a:rPr>
              <a:t>SAYISAL OTURUM:</a:t>
            </a:r>
          </a:p>
          <a:p>
            <a:pPr algn="l">
              <a:lnSpc>
                <a:spcPts val="7422"/>
              </a:lnSpc>
            </a:pPr>
          </a:p>
          <a:p>
            <a:pPr algn="l" marL="1079828" indent="-539914" lvl="1">
              <a:lnSpc>
                <a:spcPts val="7002"/>
              </a:lnSpc>
              <a:buFont typeface="Arial"/>
              <a:buChar char="•"/>
            </a:pPr>
            <a:r>
              <a:rPr lang="en-US" sz="5001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MATEMATİK:</a:t>
            </a:r>
          </a:p>
          <a:p>
            <a:pPr algn="l">
              <a:lnSpc>
                <a:spcPts val="7422"/>
              </a:lnSpc>
            </a:pPr>
            <a:r>
              <a:rPr lang="en-US" sz="5301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20 SORU</a:t>
            </a:r>
          </a:p>
          <a:p>
            <a:pPr algn="l" marL="1144596" indent="-572298" lvl="1">
              <a:lnSpc>
                <a:spcPts val="7422"/>
              </a:lnSpc>
              <a:buFont typeface="Arial"/>
              <a:buChar char="•"/>
            </a:pPr>
            <a:r>
              <a:rPr lang="en-US" sz="5301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FEN BİLİMLERİ</a:t>
            </a:r>
          </a:p>
          <a:p>
            <a:pPr algn="l">
              <a:lnSpc>
                <a:spcPts val="7422"/>
              </a:lnSpc>
            </a:pPr>
            <a:r>
              <a:rPr lang="en-US" sz="5301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20 SORU</a:t>
            </a:r>
          </a:p>
          <a:p>
            <a:pPr algn="l">
              <a:lnSpc>
                <a:spcPts val="7422"/>
              </a:lnSpc>
            </a:pPr>
          </a:p>
          <a:p>
            <a:pPr algn="l">
              <a:lnSpc>
                <a:spcPts val="7422"/>
              </a:lnSpc>
              <a:spcBef>
                <a:spcPct val="0"/>
              </a:spcBef>
            </a:pPr>
            <a:r>
              <a:rPr lang="en-US" sz="5301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2. OTURUM 80 DK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8016" y="442634"/>
            <a:ext cx="6946226" cy="3515421"/>
          </a:xfrm>
          <a:custGeom>
            <a:avLst/>
            <a:gdLst/>
            <a:ahLst/>
            <a:cxnLst/>
            <a:rect r="r" b="b" t="t" l="l"/>
            <a:pathLst>
              <a:path h="3515421" w="6946226">
                <a:moveTo>
                  <a:pt x="0" y="0"/>
                </a:moveTo>
                <a:lnTo>
                  <a:pt x="6946226" y="0"/>
                </a:lnTo>
                <a:lnTo>
                  <a:pt x="6946226" y="3515421"/>
                </a:lnTo>
                <a:lnTo>
                  <a:pt x="0" y="3515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0926" y="3672786"/>
            <a:ext cx="7103316" cy="5585514"/>
          </a:xfrm>
          <a:custGeom>
            <a:avLst/>
            <a:gdLst/>
            <a:ahLst/>
            <a:cxnLst/>
            <a:rect r="r" b="b" t="t" l="l"/>
            <a:pathLst>
              <a:path h="5585514" w="7103316">
                <a:moveTo>
                  <a:pt x="0" y="0"/>
                </a:moveTo>
                <a:lnTo>
                  <a:pt x="7103316" y="0"/>
                </a:lnTo>
                <a:lnTo>
                  <a:pt x="7103316" y="5585514"/>
                </a:lnTo>
                <a:lnTo>
                  <a:pt x="0" y="558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58410" y="1382276"/>
            <a:ext cx="6975939" cy="6975939"/>
          </a:xfrm>
          <a:custGeom>
            <a:avLst/>
            <a:gdLst/>
            <a:ahLst/>
            <a:cxnLst/>
            <a:rect r="r" b="b" t="t" l="l"/>
            <a:pathLst>
              <a:path h="6975939" w="6975939">
                <a:moveTo>
                  <a:pt x="0" y="0"/>
                </a:moveTo>
                <a:lnTo>
                  <a:pt x="6975939" y="0"/>
                </a:lnTo>
                <a:lnTo>
                  <a:pt x="6975939" y="6975939"/>
                </a:lnTo>
                <a:lnTo>
                  <a:pt x="0" y="69759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2333729" y="2437015"/>
            <a:ext cx="2495516" cy="921072"/>
          </a:xfrm>
          <a:custGeom>
            <a:avLst/>
            <a:gdLst/>
            <a:ahLst/>
            <a:cxnLst/>
            <a:rect r="r" b="b" t="t" l="l"/>
            <a:pathLst>
              <a:path h="921072" w="2495516">
                <a:moveTo>
                  <a:pt x="0" y="0"/>
                </a:moveTo>
                <a:lnTo>
                  <a:pt x="2495515" y="0"/>
                </a:lnTo>
                <a:lnTo>
                  <a:pt x="2495515" y="921072"/>
                </a:lnTo>
                <a:lnTo>
                  <a:pt x="0" y="921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15262" y="1373568"/>
            <a:ext cx="3784486" cy="137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5"/>
              </a:lnSpc>
              <a:spcBef>
                <a:spcPct val="0"/>
              </a:spcBef>
            </a:pPr>
            <a:r>
              <a:rPr lang="en-US" sz="7275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KAT SAYI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7672" y="5181433"/>
            <a:ext cx="5766913" cy="5395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 </a:t>
            </a:r>
          </a:p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BİR SINAVDA HER NET BAŞINA ALINAN PUANA DENMEKTEDİR.</a:t>
            </a:r>
          </a:p>
          <a:p>
            <a:pPr algn="l">
              <a:lnSpc>
                <a:spcPts val="6016"/>
              </a:lnSpc>
            </a:pPr>
          </a:p>
          <a:p>
            <a:pPr algn="l">
              <a:lnSpc>
                <a:spcPts val="6016"/>
              </a:lnSpc>
            </a:pPr>
          </a:p>
          <a:p>
            <a:pPr algn="l">
              <a:lnSpc>
                <a:spcPts val="6016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852751" y="1478343"/>
            <a:ext cx="5766913" cy="234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TÜRKÇE</a:t>
            </a:r>
          </a:p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FEN BİLİMLERİ</a:t>
            </a:r>
          </a:p>
          <a:p>
            <a:pPr algn="l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MATEMATİK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34009" y="4972050"/>
            <a:ext cx="5766913" cy="2348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DİN KÜLTÜRÜ</a:t>
            </a:r>
          </a:p>
          <a:p>
            <a:pPr algn="l">
              <a:lnSpc>
                <a:spcPts val="6016"/>
              </a:lnSpc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TC İNKILAP </a:t>
            </a:r>
          </a:p>
          <a:p>
            <a:pPr algn="l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İNGİLİZCE</a:t>
            </a:r>
          </a:p>
        </p:txBody>
      </p:sp>
      <p:sp>
        <p:nvSpPr>
          <p:cNvPr name="TextBox 10" id="10"/>
          <p:cNvSpPr txBox="true"/>
          <p:nvPr/>
        </p:nvSpPr>
        <p:spPr>
          <a:xfrm rot="-123446">
            <a:off x="13857695" y="1924209"/>
            <a:ext cx="1909625" cy="137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5"/>
              </a:lnSpc>
              <a:spcBef>
                <a:spcPct val="0"/>
              </a:spcBef>
            </a:pPr>
            <a:r>
              <a:rPr lang="en-US" sz="7275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4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483373">
            <a:off x="10436904" y="5839726"/>
            <a:ext cx="2149111" cy="793217"/>
          </a:xfrm>
          <a:custGeom>
            <a:avLst/>
            <a:gdLst/>
            <a:ahLst/>
            <a:cxnLst/>
            <a:rect r="r" b="b" t="t" l="l"/>
            <a:pathLst>
              <a:path h="793217" w="2149111">
                <a:moveTo>
                  <a:pt x="0" y="0"/>
                </a:moveTo>
                <a:lnTo>
                  <a:pt x="2149110" y="0"/>
                </a:lnTo>
                <a:lnTo>
                  <a:pt x="2149110" y="793217"/>
                </a:lnTo>
                <a:lnTo>
                  <a:pt x="0" y="793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123446">
            <a:off x="9577726" y="5405158"/>
            <a:ext cx="1909625" cy="1377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5"/>
              </a:lnSpc>
              <a:spcBef>
                <a:spcPct val="0"/>
              </a:spcBef>
            </a:pPr>
            <a:r>
              <a:rPr lang="en-US" sz="7275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3113" y="1699120"/>
            <a:ext cx="13681773" cy="7559180"/>
          </a:xfrm>
          <a:custGeom>
            <a:avLst/>
            <a:gdLst/>
            <a:ahLst/>
            <a:cxnLst/>
            <a:rect r="r" b="b" t="t" l="l"/>
            <a:pathLst>
              <a:path h="7559180" w="13681773">
                <a:moveTo>
                  <a:pt x="0" y="0"/>
                </a:moveTo>
                <a:lnTo>
                  <a:pt x="13681774" y="0"/>
                </a:lnTo>
                <a:lnTo>
                  <a:pt x="13681774" y="7559180"/>
                </a:lnTo>
                <a:lnTo>
                  <a:pt x="0" y="7559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47895" y="2897733"/>
            <a:ext cx="9172498" cy="4301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2"/>
              </a:lnSpc>
            </a:pPr>
            <a:r>
              <a:rPr lang="en-US" sz="4772">
                <a:solidFill>
                  <a:srgbClr val="000000"/>
                </a:solidFill>
                <a:latin typeface="Champion"/>
                <a:ea typeface="Champion"/>
                <a:cs typeface="Champion"/>
                <a:sym typeface="Champion"/>
              </a:rPr>
              <a:t>SINAVA KATILIM </a:t>
            </a:r>
            <a:r>
              <a:rPr lang="en-US" sz="4772">
                <a:solidFill>
                  <a:srgbClr val="F26C4F"/>
                </a:solidFill>
                <a:latin typeface="Champion"/>
                <a:ea typeface="Champion"/>
                <a:cs typeface="Champion"/>
                <a:sym typeface="Champion"/>
              </a:rPr>
              <a:t>GÖNÜLLÜLÜK</a:t>
            </a:r>
            <a:r>
              <a:rPr lang="en-US" sz="4772">
                <a:solidFill>
                  <a:srgbClr val="000000"/>
                </a:solidFill>
                <a:latin typeface="Champion"/>
                <a:ea typeface="Champion"/>
                <a:cs typeface="Champion"/>
                <a:sym typeface="Champion"/>
              </a:rPr>
              <a:t> </a:t>
            </a:r>
          </a:p>
          <a:p>
            <a:pPr algn="ctr">
              <a:lnSpc>
                <a:spcPts val="6682"/>
              </a:lnSpc>
            </a:pPr>
            <a:r>
              <a:rPr lang="en-US" sz="4772">
                <a:solidFill>
                  <a:srgbClr val="000000"/>
                </a:solidFill>
                <a:latin typeface="Champion"/>
                <a:ea typeface="Champion"/>
                <a:cs typeface="Champion"/>
                <a:sym typeface="Champion"/>
              </a:rPr>
              <a:t>ESASINA DAYANIR.</a:t>
            </a:r>
          </a:p>
          <a:p>
            <a:pPr algn="ctr">
              <a:lnSpc>
                <a:spcPts val="6682"/>
              </a:lnSpc>
            </a:pPr>
          </a:p>
          <a:p>
            <a:pPr algn="ctr">
              <a:lnSpc>
                <a:spcPts val="6682"/>
              </a:lnSpc>
            </a:pPr>
            <a:r>
              <a:rPr lang="en-US" sz="4772">
                <a:solidFill>
                  <a:srgbClr val="000000"/>
                </a:solidFill>
                <a:latin typeface="Champion"/>
                <a:ea typeface="Champion"/>
                <a:cs typeface="Champion"/>
                <a:sym typeface="Champion"/>
              </a:rPr>
              <a:t>SINAVDA SADECE </a:t>
            </a:r>
          </a:p>
          <a:p>
            <a:pPr algn="ctr">
              <a:lnSpc>
                <a:spcPts val="6682"/>
              </a:lnSpc>
              <a:spcBef>
                <a:spcPct val="0"/>
              </a:spcBef>
            </a:pPr>
            <a:r>
              <a:rPr lang="en-US" sz="4772">
                <a:solidFill>
                  <a:srgbClr val="F26C4F"/>
                </a:solidFill>
                <a:latin typeface="Champion"/>
                <a:ea typeface="Champion"/>
                <a:cs typeface="Champion"/>
                <a:sym typeface="Champion"/>
              </a:rPr>
              <a:t>8.SINIF KONULARI</a:t>
            </a:r>
            <a:r>
              <a:rPr lang="en-US" sz="4772">
                <a:solidFill>
                  <a:srgbClr val="000000"/>
                </a:solidFill>
                <a:latin typeface="Champion"/>
                <a:ea typeface="Champion"/>
                <a:cs typeface="Champion"/>
                <a:sym typeface="Champion"/>
              </a:rPr>
              <a:t> ÇIKMAKTADIR.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60227" y="157365"/>
            <a:ext cx="6946226" cy="3515421"/>
          </a:xfrm>
          <a:custGeom>
            <a:avLst/>
            <a:gdLst/>
            <a:ahLst/>
            <a:cxnLst/>
            <a:rect r="r" b="b" t="t" l="l"/>
            <a:pathLst>
              <a:path h="3515421" w="6946226">
                <a:moveTo>
                  <a:pt x="0" y="0"/>
                </a:moveTo>
                <a:lnTo>
                  <a:pt x="6946226" y="0"/>
                </a:lnTo>
                <a:lnTo>
                  <a:pt x="6946226" y="3515421"/>
                </a:lnTo>
                <a:lnTo>
                  <a:pt x="0" y="3515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6403" y="3674584"/>
            <a:ext cx="7315200" cy="1468916"/>
          </a:xfrm>
          <a:custGeom>
            <a:avLst/>
            <a:gdLst/>
            <a:ahLst/>
            <a:cxnLst/>
            <a:rect r="r" b="b" t="t" l="l"/>
            <a:pathLst>
              <a:path h="1468916" w="7315200">
                <a:moveTo>
                  <a:pt x="0" y="0"/>
                </a:moveTo>
                <a:lnTo>
                  <a:pt x="7315200" y="0"/>
                </a:lnTo>
                <a:lnTo>
                  <a:pt x="7315200" y="1468916"/>
                </a:lnTo>
                <a:lnTo>
                  <a:pt x="0" y="146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13965" y="1340061"/>
            <a:ext cx="5238750" cy="950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5"/>
              </a:lnSpc>
              <a:spcBef>
                <a:spcPct val="0"/>
              </a:spcBef>
            </a:pPr>
            <a:r>
              <a:rPr lang="en-US" sz="4975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TERCİH İŞLEMLERİ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07793" y="3484084"/>
            <a:ext cx="6936352" cy="171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6"/>
              </a:lnSpc>
            </a:pPr>
            <a:r>
              <a:rPr lang="en-US" sz="47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MERKEZİ </a:t>
            </a:r>
          </a:p>
          <a:p>
            <a:pPr algn="l">
              <a:lnSpc>
                <a:spcPts val="6256"/>
              </a:lnSpc>
              <a:spcBef>
                <a:spcPct val="0"/>
              </a:spcBef>
            </a:pPr>
            <a:r>
              <a:rPr lang="en-US" sz="44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YERLEŞTİRME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060143" y="5723694"/>
            <a:ext cx="7315200" cy="1468916"/>
          </a:xfrm>
          <a:custGeom>
            <a:avLst/>
            <a:gdLst/>
            <a:ahLst/>
            <a:cxnLst/>
            <a:rect r="r" b="b" t="t" l="l"/>
            <a:pathLst>
              <a:path h="1468916" w="7315200">
                <a:moveTo>
                  <a:pt x="0" y="0"/>
                </a:moveTo>
                <a:lnTo>
                  <a:pt x="7315200" y="0"/>
                </a:lnTo>
                <a:lnTo>
                  <a:pt x="7315200" y="1468916"/>
                </a:lnTo>
                <a:lnTo>
                  <a:pt x="0" y="146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39384" y="5533194"/>
            <a:ext cx="6936352" cy="171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6"/>
              </a:lnSpc>
            </a:pPr>
            <a:r>
              <a:rPr lang="en-US" sz="47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YEREL  </a:t>
            </a:r>
          </a:p>
          <a:p>
            <a:pPr algn="l">
              <a:lnSpc>
                <a:spcPts val="6256"/>
              </a:lnSpc>
              <a:spcBef>
                <a:spcPct val="0"/>
              </a:spcBef>
            </a:pPr>
            <a:r>
              <a:rPr lang="en-US" sz="44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YERLEŞTİRME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648915" y="7789384"/>
            <a:ext cx="7315200" cy="1468916"/>
          </a:xfrm>
          <a:custGeom>
            <a:avLst/>
            <a:gdLst/>
            <a:ahLst/>
            <a:cxnLst/>
            <a:rect r="r" b="b" t="t" l="l"/>
            <a:pathLst>
              <a:path h="1468916" w="7315200">
                <a:moveTo>
                  <a:pt x="0" y="0"/>
                </a:moveTo>
                <a:lnTo>
                  <a:pt x="7315200" y="0"/>
                </a:lnTo>
                <a:lnTo>
                  <a:pt x="7315200" y="1468916"/>
                </a:lnTo>
                <a:lnTo>
                  <a:pt x="0" y="146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835271" y="7598884"/>
            <a:ext cx="6936352" cy="176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76"/>
              </a:lnSpc>
            </a:pPr>
            <a:r>
              <a:rPr lang="en-US" sz="47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PANSİYONLU</a:t>
            </a:r>
          </a:p>
          <a:p>
            <a:pPr algn="l">
              <a:lnSpc>
                <a:spcPts val="6676"/>
              </a:lnSpc>
              <a:spcBef>
                <a:spcPct val="0"/>
              </a:spcBef>
            </a:pPr>
            <a:r>
              <a:rPr lang="en-US" sz="4768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OKULLAR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6791" y="377636"/>
            <a:ext cx="8267209" cy="4183959"/>
          </a:xfrm>
          <a:custGeom>
            <a:avLst/>
            <a:gdLst/>
            <a:ahLst/>
            <a:cxnLst/>
            <a:rect r="r" b="b" t="t" l="l"/>
            <a:pathLst>
              <a:path h="4183959" w="8267209">
                <a:moveTo>
                  <a:pt x="0" y="0"/>
                </a:moveTo>
                <a:lnTo>
                  <a:pt x="8267209" y="0"/>
                </a:lnTo>
                <a:lnTo>
                  <a:pt x="8267209" y="4183959"/>
                </a:lnTo>
                <a:lnTo>
                  <a:pt x="0" y="4183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384" y="4171155"/>
            <a:ext cx="7103316" cy="5585514"/>
          </a:xfrm>
          <a:custGeom>
            <a:avLst/>
            <a:gdLst/>
            <a:ahLst/>
            <a:cxnLst/>
            <a:rect r="r" b="b" t="t" l="l"/>
            <a:pathLst>
              <a:path h="5585514" w="7103316">
                <a:moveTo>
                  <a:pt x="0" y="0"/>
                </a:moveTo>
                <a:lnTo>
                  <a:pt x="7103316" y="0"/>
                </a:lnTo>
                <a:lnTo>
                  <a:pt x="7103316" y="5585514"/>
                </a:lnTo>
                <a:lnTo>
                  <a:pt x="0" y="558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92706" y="3522248"/>
            <a:ext cx="8401578" cy="4274303"/>
          </a:xfrm>
          <a:custGeom>
            <a:avLst/>
            <a:gdLst/>
            <a:ahLst/>
            <a:cxnLst/>
            <a:rect r="r" b="b" t="t" l="l"/>
            <a:pathLst>
              <a:path h="4274303" w="8401578">
                <a:moveTo>
                  <a:pt x="0" y="0"/>
                </a:moveTo>
                <a:lnTo>
                  <a:pt x="8401579" y="0"/>
                </a:lnTo>
                <a:lnTo>
                  <a:pt x="8401579" y="4274303"/>
                </a:lnTo>
                <a:lnTo>
                  <a:pt x="0" y="4274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35701" y="618470"/>
            <a:ext cx="2570181" cy="3142455"/>
          </a:xfrm>
          <a:custGeom>
            <a:avLst/>
            <a:gdLst/>
            <a:ahLst/>
            <a:cxnLst/>
            <a:rect r="r" b="b" t="t" l="l"/>
            <a:pathLst>
              <a:path h="3142455" w="2570181">
                <a:moveTo>
                  <a:pt x="0" y="0"/>
                </a:moveTo>
                <a:lnTo>
                  <a:pt x="2570181" y="0"/>
                </a:lnTo>
                <a:lnTo>
                  <a:pt x="2570181" y="3142454"/>
                </a:lnTo>
                <a:lnTo>
                  <a:pt x="0" y="3142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242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81409" y="1169333"/>
            <a:ext cx="5257973" cy="235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</a:pPr>
            <a:r>
              <a:rPr lang="en-US" sz="64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YEREL</a:t>
            </a:r>
          </a:p>
          <a:p>
            <a:pPr algn="ctr">
              <a:lnSpc>
                <a:spcPts val="8983"/>
              </a:lnSpc>
              <a:spcBef>
                <a:spcPct val="0"/>
              </a:spcBef>
            </a:pPr>
            <a:r>
              <a:rPr lang="en-US" sz="64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 YERLEŞTİRME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470990" y="6155782"/>
            <a:ext cx="6168392" cy="3110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Ortaöğretim başarı puanına (OBP) göre öğrencilerin tercih yaptıkları bölümdür.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77796" y="3693829"/>
            <a:ext cx="6631399" cy="376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1"/>
              </a:lnSpc>
              <a:spcBef>
                <a:spcPct val="0"/>
              </a:spcBef>
            </a:pPr>
            <a:r>
              <a:rPr lang="en-US" sz="4229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Yerel yerleştirme tercihi yapmak zorunlu olup, tercih yapmayan öğrencilere diğer tercih ekranları açılmayacaktır.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6791" y="377636"/>
            <a:ext cx="8267209" cy="4183959"/>
          </a:xfrm>
          <a:custGeom>
            <a:avLst/>
            <a:gdLst/>
            <a:ahLst/>
            <a:cxnLst/>
            <a:rect r="r" b="b" t="t" l="l"/>
            <a:pathLst>
              <a:path h="4183959" w="8267209">
                <a:moveTo>
                  <a:pt x="0" y="0"/>
                </a:moveTo>
                <a:lnTo>
                  <a:pt x="8267209" y="0"/>
                </a:lnTo>
                <a:lnTo>
                  <a:pt x="8267209" y="4183959"/>
                </a:lnTo>
                <a:lnTo>
                  <a:pt x="0" y="4183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384" y="4171155"/>
            <a:ext cx="7103316" cy="5585514"/>
          </a:xfrm>
          <a:custGeom>
            <a:avLst/>
            <a:gdLst/>
            <a:ahLst/>
            <a:cxnLst/>
            <a:rect r="r" b="b" t="t" l="l"/>
            <a:pathLst>
              <a:path h="5585514" w="7103316">
                <a:moveTo>
                  <a:pt x="0" y="0"/>
                </a:moveTo>
                <a:lnTo>
                  <a:pt x="7103316" y="0"/>
                </a:lnTo>
                <a:lnTo>
                  <a:pt x="7103316" y="5585514"/>
                </a:lnTo>
                <a:lnTo>
                  <a:pt x="0" y="558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92706" y="3522248"/>
            <a:ext cx="9623752" cy="4896084"/>
          </a:xfrm>
          <a:custGeom>
            <a:avLst/>
            <a:gdLst/>
            <a:ahLst/>
            <a:cxnLst/>
            <a:rect r="r" b="b" t="t" l="l"/>
            <a:pathLst>
              <a:path h="4896084" w="9623752">
                <a:moveTo>
                  <a:pt x="0" y="0"/>
                </a:moveTo>
                <a:lnTo>
                  <a:pt x="9623752" y="0"/>
                </a:lnTo>
                <a:lnTo>
                  <a:pt x="9623752" y="4896084"/>
                </a:lnTo>
                <a:lnTo>
                  <a:pt x="0" y="4896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67546" y="713299"/>
            <a:ext cx="2570181" cy="3142455"/>
          </a:xfrm>
          <a:custGeom>
            <a:avLst/>
            <a:gdLst/>
            <a:ahLst/>
            <a:cxnLst/>
            <a:rect r="r" b="b" t="t" l="l"/>
            <a:pathLst>
              <a:path h="3142455" w="2570181">
                <a:moveTo>
                  <a:pt x="0" y="0"/>
                </a:moveTo>
                <a:lnTo>
                  <a:pt x="2570181" y="0"/>
                </a:lnTo>
                <a:lnTo>
                  <a:pt x="2570181" y="3142455"/>
                </a:lnTo>
                <a:lnTo>
                  <a:pt x="0" y="31424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242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82668" y="1169333"/>
            <a:ext cx="5055455" cy="235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</a:pPr>
            <a:r>
              <a:rPr lang="en-US" sz="64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MERKEZİ </a:t>
            </a:r>
          </a:p>
          <a:p>
            <a:pPr algn="ctr">
              <a:lnSpc>
                <a:spcPts val="8983"/>
              </a:lnSpc>
              <a:spcBef>
                <a:spcPct val="0"/>
              </a:spcBef>
            </a:pPr>
            <a:r>
              <a:rPr lang="en-US" sz="64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YERLEŞTİRME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607661" y="6413188"/>
            <a:ext cx="6168392" cy="234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Öğrencilerin LGS sonuçlarına göre tercih yaptıkları bölümdür.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077796" y="3693829"/>
            <a:ext cx="6631399" cy="4512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1"/>
              </a:lnSpc>
              <a:spcBef>
                <a:spcPct val="0"/>
              </a:spcBef>
            </a:pPr>
            <a:r>
              <a:rPr lang="en-US" sz="4229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Herhangi bir okula yerleşememesi durumunda; sınavsız öğrenci alan (yerel yerleştirme) okul tercihlerine göre yerleştirme işlemleri yapılır.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854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6791" y="377636"/>
            <a:ext cx="8267209" cy="4183959"/>
          </a:xfrm>
          <a:custGeom>
            <a:avLst/>
            <a:gdLst/>
            <a:ahLst/>
            <a:cxnLst/>
            <a:rect r="r" b="b" t="t" l="l"/>
            <a:pathLst>
              <a:path h="4183959" w="8267209">
                <a:moveTo>
                  <a:pt x="0" y="0"/>
                </a:moveTo>
                <a:lnTo>
                  <a:pt x="8267209" y="0"/>
                </a:lnTo>
                <a:lnTo>
                  <a:pt x="8267209" y="4183959"/>
                </a:lnTo>
                <a:lnTo>
                  <a:pt x="0" y="4183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8384" y="4171155"/>
            <a:ext cx="7103316" cy="5585514"/>
          </a:xfrm>
          <a:custGeom>
            <a:avLst/>
            <a:gdLst/>
            <a:ahLst/>
            <a:cxnLst/>
            <a:rect r="r" b="b" t="t" l="l"/>
            <a:pathLst>
              <a:path h="5585514" w="7103316">
                <a:moveTo>
                  <a:pt x="0" y="0"/>
                </a:moveTo>
                <a:lnTo>
                  <a:pt x="7103316" y="0"/>
                </a:lnTo>
                <a:lnTo>
                  <a:pt x="7103316" y="5585514"/>
                </a:lnTo>
                <a:lnTo>
                  <a:pt x="0" y="5585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92706" y="3522248"/>
            <a:ext cx="9623752" cy="4896084"/>
          </a:xfrm>
          <a:custGeom>
            <a:avLst/>
            <a:gdLst/>
            <a:ahLst/>
            <a:cxnLst/>
            <a:rect r="r" b="b" t="t" l="l"/>
            <a:pathLst>
              <a:path h="4896084" w="9623752">
                <a:moveTo>
                  <a:pt x="0" y="0"/>
                </a:moveTo>
                <a:lnTo>
                  <a:pt x="9623752" y="0"/>
                </a:lnTo>
                <a:lnTo>
                  <a:pt x="9623752" y="4896084"/>
                </a:lnTo>
                <a:lnTo>
                  <a:pt x="0" y="4896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669575" y="699304"/>
            <a:ext cx="2570181" cy="3142455"/>
          </a:xfrm>
          <a:custGeom>
            <a:avLst/>
            <a:gdLst/>
            <a:ahLst/>
            <a:cxnLst/>
            <a:rect r="r" b="b" t="t" l="l"/>
            <a:pathLst>
              <a:path h="3142455" w="2570181">
                <a:moveTo>
                  <a:pt x="0" y="0"/>
                </a:moveTo>
                <a:lnTo>
                  <a:pt x="2570181" y="0"/>
                </a:lnTo>
                <a:lnTo>
                  <a:pt x="2570181" y="3142454"/>
                </a:lnTo>
                <a:lnTo>
                  <a:pt x="0" y="31424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242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73473" y="1312917"/>
            <a:ext cx="7073844" cy="2209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3"/>
              </a:lnSpc>
            </a:pPr>
            <a:r>
              <a:rPr lang="en-US" sz="60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YETENEK SINAVIYLA</a:t>
            </a:r>
          </a:p>
          <a:p>
            <a:pPr algn="ctr">
              <a:lnSpc>
                <a:spcPts val="8423"/>
              </a:lnSpc>
              <a:spcBef>
                <a:spcPct val="0"/>
              </a:spcBef>
            </a:pPr>
            <a:r>
              <a:rPr lang="en-US" sz="6016">
                <a:solidFill>
                  <a:srgbClr val="064D34"/>
                </a:solidFill>
                <a:latin typeface="Champion"/>
                <a:ea typeface="Champion"/>
                <a:cs typeface="Champion"/>
                <a:sym typeface="Champion"/>
              </a:rPr>
              <a:t>ALAN OKULLAR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85842" y="6079582"/>
            <a:ext cx="8401" cy="12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3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701645" y="6155782"/>
            <a:ext cx="6168392" cy="3110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6"/>
              </a:lnSpc>
              <a:spcBef>
                <a:spcPct val="0"/>
              </a:spcBef>
            </a:pPr>
            <a:r>
              <a:rPr lang="en-US" sz="4297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Yetenek sınavı ile öğrenci alan okullara başvurular e-okul üzerinden yapılmaktadır.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8882" y="4399670"/>
            <a:ext cx="6631399" cy="302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1"/>
              </a:lnSpc>
              <a:spcBef>
                <a:spcPct val="0"/>
              </a:spcBef>
            </a:pPr>
            <a:r>
              <a:rPr lang="en-US" sz="4229">
                <a:solidFill>
                  <a:srgbClr val="FFFFFF"/>
                </a:solidFill>
                <a:latin typeface="Champion"/>
                <a:ea typeface="Champion"/>
                <a:cs typeface="Champion"/>
                <a:sym typeface="Champion"/>
              </a:rPr>
              <a:t>Okullar sıralamayı Yetenek Sınavının %70'ini ve Öğretim Başarı Puanının %30'unu baz alarak oluşturmaktadır.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DAGc65lDOUM</dc:identifier>
  <dcterms:modified xsi:type="dcterms:W3CDTF">2011-08-01T06:04:30Z</dcterms:modified>
  <cp:revision>1</cp:revision>
  <dc:title>LGS Veli Motivasyon Semineri Kopyası</dc:title>
</cp:coreProperties>
</file>