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5" r:id="rId21"/>
  </p:sldIdLst>
  <p:sldSz cx="18288000" cy="10287000"/>
  <p:notesSz cx="6858000" cy="9144000"/>
  <p:embeddedFontLst>
    <p:embeddedFont>
      <p:font typeface="Bookman Old Style" panose="02050604050505020204" pitchFamily="18" charset="0"/>
      <p:regular r:id="rId22"/>
      <p:bold r:id="rId23"/>
      <p:italic r:id="rId24"/>
      <p:boldItalic r:id="rId25"/>
    </p:embeddedFont>
    <p:embeddedFont>
      <p:font typeface="Champion" panose="020B0604020202020204" charset="-128"/>
      <p:regular r:id="rId26"/>
    </p:embeddedFont>
    <p:embeddedFont>
      <p:font typeface="Open Sans 1 Bold" panose="020B0604020202020204" charset="0"/>
      <p:regular r:id="rId27"/>
    </p:embeddedFont>
    <p:embeddedFont>
      <p:font typeface="TT Commons Pro Bold" panose="020B0604020202020204" charset="-94"/>
      <p:regular r:id="rId28"/>
    </p:embeddedFont>
    <p:embeddedFont>
      <p:font typeface="Open Sans 2 Bold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priola" panose="020B0604020202020204" charset="-9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8123" y="655558"/>
            <a:ext cx="13180196" cy="7282058"/>
          </a:xfrm>
          <a:custGeom>
            <a:avLst/>
            <a:gdLst/>
            <a:ahLst/>
            <a:cxnLst/>
            <a:rect l="l" t="t" r="r" b="b"/>
            <a:pathLst>
              <a:path w="13180196" h="7282058">
                <a:moveTo>
                  <a:pt x="0" y="0"/>
                </a:moveTo>
                <a:lnTo>
                  <a:pt x="13180197" y="0"/>
                </a:lnTo>
                <a:lnTo>
                  <a:pt x="13180197" y="7282058"/>
                </a:lnTo>
                <a:lnTo>
                  <a:pt x="0" y="7282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793" y="1409700"/>
            <a:ext cx="3009900" cy="2810687"/>
          </a:xfrm>
          <a:custGeom>
            <a:avLst/>
            <a:gdLst/>
            <a:ahLst/>
            <a:cxnLst/>
            <a:rect l="l" t="t" r="r" b="b"/>
            <a:pathLst>
              <a:path w="2674378" h="2674378">
                <a:moveTo>
                  <a:pt x="0" y="0"/>
                </a:moveTo>
                <a:lnTo>
                  <a:pt x="2674378" y="0"/>
                </a:lnTo>
                <a:lnTo>
                  <a:pt x="2674378" y="2674378"/>
                </a:lnTo>
                <a:lnTo>
                  <a:pt x="0" y="2674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354497" y="2239926"/>
            <a:ext cx="11341546" cy="7328961"/>
            <a:chOff x="0" y="0"/>
            <a:chExt cx="15122062" cy="9771948"/>
          </a:xfrm>
        </p:grpSpPr>
        <p:sp>
          <p:nvSpPr>
            <p:cNvPr id="5" name="TextBox 5"/>
            <p:cNvSpPr txBox="1"/>
            <p:nvPr/>
          </p:nvSpPr>
          <p:spPr>
            <a:xfrm>
              <a:off x="0" y="-190500"/>
              <a:ext cx="15122062" cy="6967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835"/>
                </a:lnSpc>
              </a:pPr>
              <a:r>
                <a:rPr lang="en-US" sz="12900" dirty="0">
                  <a:solidFill>
                    <a:srgbClr val="185449"/>
                  </a:solidFill>
                  <a:latin typeface="Champion"/>
                  <a:ea typeface="Champion"/>
                  <a:cs typeface="Champion"/>
                  <a:sym typeface="Champion"/>
                </a:rPr>
                <a:t>   LGS NEDİR ?</a:t>
              </a:r>
            </a:p>
            <a:p>
              <a:pPr algn="l">
                <a:lnSpc>
                  <a:spcPts val="9892"/>
                </a:lnSpc>
              </a:pPr>
              <a:r>
                <a:rPr lang="en-US" sz="8601" dirty="0">
                  <a:solidFill>
                    <a:srgbClr val="185449"/>
                  </a:solidFill>
                  <a:latin typeface="Champion"/>
                  <a:ea typeface="Champion"/>
                  <a:cs typeface="Champion"/>
                  <a:sym typeface="Champion"/>
                </a:rPr>
                <a:t>(15 </a:t>
              </a:r>
              <a:r>
                <a:rPr lang="en-US" sz="8601" dirty="0" err="1">
                  <a:solidFill>
                    <a:srgbClr val="185449"/>
                  </a:solidFill>
                  <a:latin typeface="Champion"/>
                  <a:ea typeface="Champion"/>
                  <a:cs typeface="Champion"/>
                  <a:sym typeface="Champion"/>
                </a:rPr>
                <a:t>Haziran</a:t>
              </a:r>
              <a:r>
                <a:rPr lang="en-US" sz="8601" dirty="0">
                  <a:solidFill>
                    <a:srgbClr val="185449"/>
                  </a:solidFill>
                  <a:latin typeface="Champion"/>
                  <a:ea typeface="Champion"/>
                  <a:cs typeface="Champion"/>
                  <a:sym typeface="Champion"/>
                </a:rPr>
                <a:t> 2025, </a:t>
              </a:r>
              <a:r>
                <a:rPr lang="en-US" sz="8601" dirty="0" err="1">
                  <a:solidFill>
                    <a:srgbClr val="185449"/>
                  </a:solidFill>
                  <a:latin typeface="Champion"/>
                  <a:ea typeface="Champion"/>
                  <a:cs typeface="Champion"/>
                  <a:sym typeface="Champion"/>
                </a:rPr>
                <a:t>Pazar</a:t>
              </a:r>
              <a:r>
                <a:rPr lang="en-US" sz="8601" dirty="0">
                  <a:solidFill>
                    <a:srgbClr val="185449"/>
                  </a:solidFill>
                  <a:latin typeface="Champion"/>
                  <a:ea typeface="Champion"/>
                  <a:cs typeface="Champion"/>
                  <a:sym typeface="Champion"/>
                </a:rPr>
                <a:t>)</a:t>
              </a:r>
            </a:p>
            <a:p>
              <a:pPr algn="l">
                <a:lnSpc>
                  <a:spcPts val="14835"/>
                </a:lnSpc>
              </a:pPr>
              <a:endParaRPr lang="en-US" sz="8601" dirty="0">
                <a:solidFill>
                  <a:srgbClr val="185449"/>
                </a:solidFill>
                <a:latin typeface="Champion"/>
                <a:ea typeface="Champion"/>
                <a:cs typeface="Champion"/>
                <a:sym typeface="Champio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002820"/>
              <a:ext cx="15122062" cy="1772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59"/>
                </a:lnSpc>
              </a:pPr>
              <a:endParaRPr/>
            </a:p>
            <a:p>
              <a:pPr marL="0" lvl="0" indent="0" algn="l">
                <a:lnSpc>
                  <a:spcPts val="5459"/>
                </a:lnSpc>
                <a:spcBef>
                  <a:spcPct val="0"/>
                </a:spcBef>
              </a:pPr>
              <a:r>
                <a:rPr lang="en-US" sz="3899" b="1">
                  <a:solidFill>
                    <a:srgbClr val="FFFFFF"/>
                  </a:solidFill>
                  <a:latin typeface="TT Commons Pro Bold"/>
                  <a:ea typeface="TT Commons Pro Bold"/>
                  <a:cs typeface="TT Commons Pro Bold"/>
                  <a:sym typeface="TT Commons Pro Bold"/>
                </a:rPr>
                <a:t>LGS ÖĞRENCİLERİNE YÖNELİK BİLGİLER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5793" y="4673607"/>
            <a:ext cx="2900191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6"/>
              </a:lnSpc>
            </a:pPr>
            <a:r>
              <a:rPr lang="en-US" sz="3254" b="1" dirty="0">
                <a:solidFill>
                  <a:schemeClr val="bg2"/>
                </a:solidFill>
                <a:latin typeface="Bookman Old Style" panose="02050604050505020204" pitchFamily="18" charset="0"/>
                <a:ea typeface="TT Commons Pro Bold"/>
                <a:cs typeface="TT Commons Pro Bold"/>
                <a:sym typeface="TT Commons Pro Bold"/>
              </a:rPr>
              <a:t>ELBİSTAN</a:t>
            </a:r>
          </a:p>
          <a:p>
            <a:pPr algn="ctr">
              <a:lnSpc>
                <a:spcPts val="4556"/>
              </a:lnSpc>
            </a:pPr>
            <a:r>
              <a:rPr lang="en-US" sz="3254" b="1" dirty="0">
                <a:solidFill>
                  <a:schemeClr val="bg2"/>
                </a:solidFill>
                <a:latin typeface="Bookman Old Style" panose="02050604050505020204" pitchFamily="18" charset="0"/>
                <a:ea typeface="TT Commons Pro Bold"/>
                <a:cs typeface="TT Commons Pro Bold"/>
                <a:sym typeface="TT Commons Pro Bold"/>
              </a:rPr>
              <a:t>REHBERLİK </a:t>
            </a:r>
          </a:p>
          <a:p>
            <a:pPr algn="ctr">
              <a:lnSpc>
                <a:spcPts val="4556"/>
              </a:lnSpc>
            </a:pPr>
            <a:r>
              <a:rPr lang="en-US" sz="3254" b="1" dirty="0" err="1">
                <a:solidFill>
                  <a:schemeClr val="bg2"/>
                </a:solidFill>
                <a:latin typeface="Bookman Old Style" panose="02050604050505020204" pitchFamily="18" charset="0"/>
                <a:ea typeface="TT Commons Pro Bold"/>
                <a:cs typeface="TT Commons Pro Bold"/>
                <a:sym typeface="TT Commons Pro Bold"/>
              </a:rPr>
              <a:t>ve</a:t>
            </a:r>
            <a:r>
              <a:rPr lang="en-US" sz="3254" b="1" dirty="0">
                <a:solidFill>
                  <a:schemeClr val="bg2"/>
                </a:solidFill>
                <a:latin typeface="Bookman Old Style" panose="02050604050505020204" pitchFamily="18" charset="0"/>
                <a:ea typeface="TT Commons Pro Bold"/>
                <a:cs typeface="TT Commons Pro Bold"/>
                <a:sym typeface="TT Commons Pro Bold"/>
              </a:rPr>
              <a:t> </a:t>
            </a:r>
          </a:p>
          <a:p>
            <a:pPr algn="ctr">
              <a:lnSpc>
                <a:spcPts val="4556"/>
              </a:lnSpc>
            </a:pPr>
            <a:r>
              <a:rPr lang="en-US" sz="3254" b="1" dirty="0">
                <a:solidFill>
                  <a:schemeClr val="bg2"/>
                </a:solidFill>
                <a:latin typeface="Bookman Old Style" panose="02050604050505020204" pitchFamily="18" charset="0"/>
                <a:ea typeface="TT Commons Pro Bold"/>
                <a:cs typeface="TT Commons Pro Bold"/>
                <a:sym typeface="TT Commons Pro Bold"/>
              </a:rPr>
              <a:t>ARAŞTIRMA </a:t>
            </a:r>
          </a:p>
          <a:p>
            <a:pPr algn="ctr">
              <a:lnSpc>
                <a:spcPts val="4556"/>
              </a:lnSpc>
            </a:pPr>
            <a:r>
              <a:rPr lang="en-US" sz="3254" b="1" dirty="0">
                <a:solidFill>
                  <a:schemeClr val="bg2"/>
                </a:solidFill>
                <a:latin typeface="Bookman Old Style" panose="02050604050505020204" pitchFamily="18" charset="0"/>
                <a:ea typeface="TT Commons Pro Bold"/>
                <a:cs typeface="TT Commons Pro Bold"/>
                <a:sym typeface="TT Commons Pro Bold"/>
              </a:rPr>
              <a:t>MERKEZİ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791" y="377636"/>
            <a:ext cx="8267209" cy="4183959"/>
          </a:xfrm>
          <a:custGeom>
            <a:avLst/>
            <a:gdLst/>
            <a:ahLst/>
            <a:cxnLst/>
            <a:rect l="l" t="t" r="r" b="b"/>
            <a:pathLst>
              <a:path w="8267209" h="4183959">
                <a:moveTo>
                  <a:pt x="0" y="0"/>
                </a:moveTo>
                <a:lnTo>
                  <a:pt x="8267209" y="0"/>
                </a:lnTo>
                <a:lnTo>
                  <a:pt x="8267209" y="4183959"/>
                </a:lnTo>
                <a:lnTo>
                  <a:pt x="0" y="4183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8384" y="4171155"/>
            <a:ext cx="7103316" cy="5585514"/>
          </a:xfrm>
          <a:custGeom>
            <a:avLst/>
            <a:gdLst/>
            <a:ahLst/>
            <a:cxnLst/>
            <a:rect l="l" t="t" r="r" b="b"/>
            <a:pathLst>
              <a:path w="7103316" h="5585514">
                <a:moveTo>
                  <a:pt x="0" y="0"/>
                </a:moveTo>
                <a:lnTo>
                  <a:pt x="7103316" y="0"/>
                </a:lnTo>
                <a:lnTo>
                  <a:pt x="7103316" y="5585514"/>
                </a:lnTo>
                <a:lnTo>
                  <a:pt x="0" y="5585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46744" y="3522248"/>
            <a:ext cx="9623752" cy="4896084"/>
          </a:xfrm>
          <a:custGeom>
            <a:avLst/>
            <a:gdLst/>
            <a:ahLst/>
            <a:cxnLst/>
            <a:rect l="l" t="t" r="r" b="b"/>
            <a:pathLst>
              <a:path w="9623752" h="4896084">
                <a:moveTo>
                  <a:pt x="0" y="0"/>
                </a:moveTo>
                <a:lnTo>
                  <a:pt x="9623752" y="0"/>
                </a:lnTo>
                <a:lnTo>
                  <a:pt x="9623752" y="4896084"/>
                </a:lnTo>
                <a:lnTo>
                  <a:pt x="0" y="48960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92000" y="647700"/>
            <a:ext cx="2570181" cy="3142455"/>
          </a:xfrm>
          <a:custGeom>
            <a:avLst/>
            <a:gdLst/>
            <a:ahLst/>
            <a:cxnLst/>
            <a:rect l="l" t="t" r="r" b="b"/>
            <a:pathLst>
              <a:path w="2570181" h="3142455">
                <a:moveTo>
                  <a:pt x="0" y="0"/>
                </a:moveTo>
                <a:lnTo>
                  <a:pt x="2570180" y="0"/>
                </a:lnTo>
                <a:lnTo>
                  <a:pt x="2570180" y="3142455"/>
                </a:lnTo>
                <a:lnTo>
                  <a:pt x="0" y="31424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42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82668" y="1169333"/>
            <a:ext cx="5055455" cy="235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83"/>
              </a:lnSpc>
            </a:pPr>
            <a:r>
              <a:rPr lang="en-US" sz="6416">
                <a:solidFill>
                  <a:srgbClr val="064D34"/>
                </a:solidFill>
                <a:latin typeface="Champion"/>
                <a:ea typeface="Champion"/>
                <a:cs typeface="Champion"/>
                <a:sym typeface="Champion"/>
              </a:rPr>
              <a:t>MERKEZİ </a:t>
            </a:r>
          </a:p>
          <a:p>
            <a:pPr algn="ctr">
              <a:lnSpc>
                <a:spcPts val="8983"/>
              </a:lnSpc>
              <a:spcBef>
                <a:spcPct val="0"/>
              </a:spcBef>
            </a:pPr>
            <a:r>
              <a:rPr lang="en-US" sz="6416">
                <a:solidFill>
                  <a:srgbClr val="064D34"/>
                </a:solidFill>
                <a:latin typeface="Champion"/>
                <a:ea typeface="Champion"/>
                <a:cs typeface="Champion"/>
                <a:sym typeface="Champion"/>
              </a:rPr>
              <a:t>YERLEŞTİRME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85842" y="6079582"/>
            <a:ext cx="8401" cy="121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83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369731" y="6203249"/>
            <a:ext cx="6168392" cy="234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  <a:spcBef>
                <a:spcPct val="0"/>
              </a:spcBef>
            </a:pPr>
            <a:r>
              <a:rPr lang="en-US" sz="4297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Öğrencilerin </a:t>
            </a:r>
            <a:r>
              <a:rPr lang="en-US" sz="4297">
                <a:solidFill>
                  <a:srgbClr val="E21726"/>
                </a:solidFill>
                <a:latin typeface="Champion"/>
                <a:ea typeface="Champion"/>
                <a:cs typeface="Champion"/>
                <a:sym typeface="Champion"/>
              </a:rPr>
              <a:t>LGS sonuçlarına göre</a:t>
            </a:r>
            <a:r>
              <a:rPr lang="en-US" sz="4297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 tercih yaptıkları bölümdür.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52621" y="3790155"/>
            <a:ext cx="6290391" cy="427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  <a:spcBef>
                <a:spcPct val="0"/>
              </a:spcBef>
            </a:pP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Herhangi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bir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okula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yerleşememesi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durumunda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;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sınavsız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öğrenci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alan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(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yerel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yerleştirme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)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okul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tercihlerine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göre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yerleştirme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işlemleri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4012" dirty="0" err="1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yapılır</a:t>
            </a:r>
            <a:r>
              <a:rPr lang="en-US" sz="4012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791" y="377636"/>
            <a:ext cx="8267209" cy="4183959"/>
          </a:xfrm>
          <a:custGeom>
            <a:avLst/>
            <a:gdLst/>
            <a:ahLst/>
            <a:cxnLst/>
            <a:rect l="l" t="t" r="r" b="b"/>
            <a:pathLst>
              <a:path w="8267209" h="4183959">
                <a:moveTo>
                  <a:pt x="0" y="0"/>
                </a:moveTo>
                <a:lnTo>
                  <a:pt x="8267209" y="0"/>
                </a:lnTo>
                <a:lnTo>
                  <a:pt x="8267209" y="4183959"/>
                </a:lnTo>
                <a:lnTo>
                  <a:pt x="0" y="4183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2585" y="4067563"/>
            <a:ext cx="7103316" cy="5585514"/>
          </a:xfrm>
          <a:custGeom>
            <a:avLst/>
            <a:gdLst/>
            <a:ahLst/>
            <a:cxnLst/>
            <a:rect l="l" t="t" r="r" b="b"/>
            <a:pathLst>
              <a:path w="7103316" h="5585514">
                <a:moveTo>
                  <a:pt x="0" y="0"/>
                </a:moveTo>
                <a:lnTo>
                  <a:pt x="7103316" y="0"/>
                </a:lnTo>
                <a:lnTo>
                  <a:pt x="7103316" y="5585514"/>
                </a:lnTo>
                <a:lnTo>
                  <a:pt x="0" y="5585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75680" y="3522248"/>
            <a:ext cx="9623752" cy="4896084"/>
          </a:xfrm>
          <a:custGeom>
            <a:avLst/>
            <a:gdLst/>
            <a:ahLst/>
            <a:cxnLst/>
            <a:rect l="l" t="t" r="r" b="b"/>
            <a:pathLst>
              <a:path w="9623752" h="4896084">
                <a:moveTo>
                  <a:pt x="0" y="0"/>
                </a:moveTo>
                <a:lnTo>
                  <a:pt x="9623753" y="0"/>
                </a:lnTo>
                <a:lnTo>
                  <a:pt x="9623753" y="4896084"/>
                </a:lnTo>
                <a:lnTo>
                  <a:pt x="0" y="48960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18212" y="683778"/>
            <a:ext cx="2570181" cy="3142455"/>
          </a:xfrm>
          <a:custGeom>
            <a:avLst/>
            <a:gdLst/>
            <a:ahLst/>
            <a:cxnLst/>
            <a:rect l="l" t="t" r="r" b="b"/>
            <a:pathLst>
              <a:path w="2570181" h="3142455">
                <a:moveTo>
                  <a:pt x="0" y="0"/>
                </a:moveTo>
                <a:lnTo>
                  <a:pt x="2570180" y="0"/>
                </a:lnTo>
                <a:lnTo>
                  <a:pt x="2570180" y="3142455"/>
                </a:lnTo>
                <a:lnTo>
                  <a:pt x="0" y="31424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42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73473" y="1471238"/>
            <a:ext cx="7073844" cy="2209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3"/>
              </a:lnSpc>
            </a:pPr>
            <a:r>
              <a:rPr lang="en-US" sz="6016" dirty="0">
                <a:solidFill>
                  <a:srgbClr val="064D34"/>
                </a:solidFill>
                <a:latin typeface="Champion"/>
                <a:ea typeface="Champion"/>
                <a:cs typeface="Champion"/>
                <a:sym typeface="Champion"/>
              </a:rPr>
              <a:t>YETENEK SINAVIYLA</a:t>
            </a:r>
          </a:p>
          <a:p>
            <a:pPr algn="ctr">
              <a:lnSpc>
                <a:spcPts val="8423"/>
              </a:lnSpc>
              <a:spcBef>
                <a:spcPct val="0"/>
              </a:spcBef>
            </a:pPr>
            <a:r>
              <a:rPr lang="en-US" sz="6016" dirty="0">
                <a:solidFill>
                  <a:srgbClr val="064D34"/>
                </a:solidFill>
                <a:latin typeface="Champion"/>
                <a:ea typeface="Champion"/>
                <a:cs typeface="Champion"/>
                <a:sym typeface="Champion"/>
              </a:rPr>
              <a:t>ALAN OKULLAR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85842" y="6079582"/>
            <a:ext cx="8401" cy="121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83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701645" y="6155782"/>
            <a:ext cx="6168392" cy="311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4297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Yetenek sınavı ile öğrenci alan okullara başvurular</a:t>
            </a:r>
          </a:p>
          <a:p>
            <a:pPr algn="ctr">
              <a:lnSpc>
                <a:spcPts val="6016"/>
              </a:lnSpc>
              <a:spcBef>
                <a:spcPct val="0"/>
              </a:spcBef>
            </a:pPr>
            <a:r>
              <a:rPr lang="en-US" sz="4297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e-okul üzerinden yapılmaktadır.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87604" y="4130219"/>
            <a:ext cx="6631399" cy="376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1"/>
              </a:lnSpc>
              <a:spcBef>
                <a:spcPct val="0"/>
              </a:spcBef>
            </a:pPr>
            <a:r>
              <a:rPr lang="en-US" sz="4229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Okullar sıralamayı Yetenek Sınavının </a:t>
            </a:r>
            <a:r>
              <a:rPr lang="en-US" sz="4229">
                <a:solidFill>
                  <a:srgbClr val="FCAA32"/>
                </a:solidFill>
                <a:latin typeface="Champion"/>
                <a:ea typeface="Champion"/>
                <a:cs typeface="Champion"/>
                <a:sym typeface="Champion"/>
              </a:rPr>
              <a:t>%70'ini</a:t>
            </a:r>
            <a:r>
              <a:rPr lang="en-US" sz="4229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ve Ortaöğretim Başarı Puanının </a:t>
            </a:r>
            <a:r>
              <a:rPr lang="en-US" sz="4229">
                <a:solidFill>
                  <a:srgbClr val="FCAA32"/>
                </a:solidFill>
                <a:latin typeface="Champion"/>
                <a:ea typeface="Champion"/>
                <a:cs typeface="Champion"/>
                <a:sym typeface="Champion"/>
              </a:rPr>
              <a:t>%30'unu</a:t>
            </a:r>
            <a:r>
              <a:rPr lang="en-US" sz="4229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baz alarak oluşturmaktadır.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48709" y="96942"/>
            <a:ext cx="7000610" cy="1345357"/>
            <a:chOff x="0" y="0"/>
            <a:chExt cx="5420212" cy="10416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160944" y="481965"/>
            <a:ext cx="5976140" cy="54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85"/>
              </a:lnSpc>
              <a:spcBef>
                <a:spcPct val="0"/>
              </a:spcBef>
            </a:pPr>
            <a:r>
              <a:rPr lang="en-US" sz="345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FEN LİSELERİ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648709" y="1518401"/>
            <a:ext cx="7000610" cy="1345357"/>
            <a:chOff x="0" y="0"/>
            <a:chExt cx="5420212" cy="10416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160944" y="1954976"/>
            <a:ext cx="5976140" cy="54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5"/>
              </a:lnSpc>
              <a:spcBef>
                <a:spcPct val="0"/>
              </a:spcBef>
            </a:pPr>
            <a:r>
              <a:rPr lang="en-US" sz="345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SOSYAL BİLİMLER LİSELERİ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648709" y="2939861"/>
            <a:ext cx="7000610" cy="1345357"/>
            <a:chOff x="0" y="0"/>
            <a:chExt cx="5420212" cy="10416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1160944" y="3328218"/>
            <a:ext cx="5976140" cy="54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5"/>
              </a:lnSpc>
              <a:spcBef>
                <a:spcPct val="0"/>
              </a:spcBef>
            </a:pPr>
            <a:r>
              <a:rPr lang="en-US" sz="345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ANADOLU LİSELERİ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648709" y="4409043"/>
            <a:ext cx="7000610" cy="1345357"/>
            <a:chOff x="0" y="0"/>
            <a:chExt cx="5420212" cy="10416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1160944" y="4473550"/>
            <a:ext cx="5976140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5"/>
              </a:lnSpc>
              <a:spcBef>
                <a:spcPct val="0"/>
              </a:spcBef>
            </a:pPr>
            <a:r>
              <a:rPr lang="en-US" sz="345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ANADOLU İMAMHATİP LİSELERİ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6093" y="3181350"/>
            <a:ext cx="7142145" cy="392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78"/>
              </a:lnSpc>
              <a:spcBef>
                <a:spcPct val="0"/>
              </a:spcBef>
            </a:pPr>
            <a:r>
              <a:rPr lang="en-US" sz="12898" b="1" spc="-257">
                <a:solidFill>
                  <a:srgbClr val="F4F5F6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LİSE TÜRLERİ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648709" y="5878225"/>
            <a:ext cx="7000610" cy="1345357"/>
            <a:chOff x="0" y="0"/>
            <a:chExt cx="5420212" cy="10416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1160944" y="5991047"/>
            <a:ext cx="5976140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5"/>
              </a:lnSpc>
              <a:spcBef>
                <a:spcPct val="0"/>
              </a:spcBef>
            </a:pPr>
            <a:r>
              <a:rPr lang="en-US" sz="345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ÇOK PROGRAMLI ANADOLU LİSELERİ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648709" y="7347407"/>
            <a:ext cx="7000610" cy="1345357"/>
            <a:chOff x="0" y="0"/>
            <a:chExt cx="5420212" cy="104164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1160944" y="7451442"/>
            <a:ext cx="5976140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5"/>
              </a:lnSpc>
              <a:spcBef>
                <a:spcPct val="0"/>
              </a:spcBef>
            </a:pPr>
            <a:r>
              <a:rPr lang="en-US" sz="345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MESLEKİ VE TEKNİK ANADOLU LİSELERİ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648709" y="8811826"/>
            <a:ext cx="7000610" cy="1345357"/>
            <a:chOff x="0" y="0"/>
            <a:chExt cx="5420212" cy="104164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1160944" y="8915862"/>
            <a:ext cx="5976140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5"/>
              </a:lnSpc>
              <a:spcBef>
                <a:spcPct val="0"/>
              </a:spcBef>
            </a:pPr>
            <a:r>
              <a:rPr lang="en-US" sz="345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YETENEK SINAVI İLE ALAN LİSELER</a:t>
            </a:r>
          </a:p>
        </p:txBody>
      </p:sp>
      <p:sp>
        <p:nvSpPr>
          <p:cNvPr id="24" name="Freeform 24"/>
          <p:cNvSpPr/>
          <p:nvPr/>
        </p:nvSpPr>
        <p:spPr>
          <a:xfrm>
            <a:off x="9794718" y="510540"/>
            <a:ext cx="491206" cy="554252"/>
          </a:xfrm>
          <a:custGeom>
            <a:avLst/>
            <a:gdLst/>
            <a:ahLst/>
            <a:cxnLst/>
            <a:rect l="l" t="t" r="r" b="b"/>
            <a:pathLst>
              <a:path w="491206" h="554252">
                <a:moveTo>
                  <a:pt x="0" y="0"/>
                </a:moveTo>
                <a:lnTo>
                  <a:pt x="491206" y="0"/>
                </a:lnTo>
                <a:lnTo>
                  <a:pt x="491206" y="554252"/>
                </a:lnTo>
                <a:lnTo>
                  <a:pt x="0" y="55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794718" y="1983551"/>
            <a:ext cx="491206" cy="554252"/>
          </a:xfrm>
          <a:custGeom>
            <a:avLst/>
            <a:gdLst/>
            <a:ahLst/>
            <a:cxnLst/>
            <a:rect l="l" t="t" r="r" b="b"/>
            <a:pathLst>
              <a:path w="491206" h="554252">
                <a:moveTo>
                  <a:pt x="0" y="0"/>
                </a:moveTo>
                <a:lnTo>
                  <a:pt x="491206" y="0"/>
                </a:lnTo>
                <a:lnTo>
                  <a:pt x="491206" y="554252"/>
                </a:lnTo>
                <a:lnTo>
                  <a:pt x="0" y="55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889244" y="3356793"/>
            <a:ext cx="491206" cy="554252"/>
          </a:xfrm>
          <a:custGeom>
            <a:avLst/>
            <a:gdLst/>
            <a:ahLst/>
            <a:cxnLst/>
            <a:rect l="l" t="t" r="r" b="b"/>
            <a:pathLst>
              <a:path w="491206" h="554252">
                <a:moveTo>
                  <a:pt x="0" y="0"/>
                </a:moveTo>
                <a:lnTo>
                  <a:pt x="491206" y="0"/>
                </a:lnTo>
                <a:lnTo>
                  <a:pt x="491206" y="554252"/>
                </a:lnTo>
                <a:lnTo>
                  <a:pt x="0" y="55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889244" y="4765067"/>
            <a:ext cx="491206" cy="554252"/>
          </a:xfrm>
          <a:custGeom>
            <a:avLst/>
            <a:gdLst/>
            <a:ahLst/>
            <a:cxnLst/>
            <a:rect l="l" t="t" r="r" b="b"/>
            <a:pathLst>
              <a:path w="491206" h="554252">
                <a:moveTo>
                  <a:pt x="0" y="0"/>
                </a:moveTo>
                <a:lnTo>
                  <a:pt x="491206" y="0"/>
                </a:lnTo>
                <a:lnTo>
                  <a:pt x="491206" y="554252"/>
                </a:lnTo>
                <a:lnTo>
                  <a:pt x="0" y="55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889244" y="6282563"/>
            <a:ext cx="491206" cy="554252"/>
          </a:xfrm>
          <a:custGeom>
            <a:avLst/>
            <a:gdLst/>
            <a:ahLst/>
            <a:cxnLst/>
            <a:rect l="l" t="t" r="r" b="b"/>
            <a:pathLst>
              <a:path w="491206" h="554252">
                <a:moveTo>
                  <a:pt x="0" y="0"/>
                </a:moveTo>
                <a:lnTo>
                  <a:pt x="491206" y="0"/>
                </a:lnTo>
                <a:lnTo>
                  <a:pt x="491206" y="554252"/>
                </a:lnTo>
                <a:lnTo>
                  <a:pt x="0" y="55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889244" y="7798840"/>
            <a:ext cx="491206" cy="554252"/>
          </a:xfrm>
          <a:custGeom>
            <a:avLst/>
            <a:gdLst/>
            <a:ahLst/>
            <a:cxnLst/>
            <a:rect l="l" t="t" r="r" b="b"/>
            <a:pathLst>
              <a:path w="491206" h="554252">
                <a:moveTo>
                  <a:pt x="0" y="0"/>
                </a:moveTo>
                <a:lnTo>
                  <a:pt x="491206" y="0"/>
                </a:lnTo>
                <a:lnTo>
                  <a:pt x="491206" y="554252"/>
                </a:lnTo>
                <a:lnTo>
                  <a:pt x="0" y="55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889244" y="9267492"/>
            <a:ext cx="491206" cy="554252"/>
          </a:xfrm>
          <a:custGeom>
            <a:avLst/>
            <a:gdLst/>
            <a:ahLst/>
            <a:cxnLst/>
            <a:rect l="l" t="t" r="r" b="b"/>
            <a:pathLst>
              <a:path w="491206" h="554252">
                <a:moveTo>
                  <a:pt x="0" y="0"/>
                </a:moveTo>
                <a:lnTo>
                  <a:pt x="491206" y="0"/>
                </a:lnTo>
                <a:lnTo>
                  <a:pt x="491206" y="554252"/>
                </a:lnTo>
                <a:lnTo>
                  <a:pt x="0" y="55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999" y="271999"/>
            <a:ext cx="10138099" cy="9743002"/>
          </a:xfrm>
          <a:custGeom>
            <a:avLst/>
            <a:gdLst/>
            <a:ahLst/>
            <a:cxnLst/>
            <a:rect l="l" t="t" r="r" b="b"/>
            <a:pathLst>
              <a:path w="10138099" h="9743002">
                <a:moveTo>
                  <a:pt x="0" y="0"/>
                </a:moveTo>
                <a:lnTo>
                  <a:pt x="10138099" y="0"/>
                </a:lnTo>
                <a:lnTo>
                  <a:pt x="10138099" y="9743002"/>
                </a:lnTo>
                <a:lnTo>
                  <a:pt x="0" y="9743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852" r="-2185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53038" y="680117"/>
            <a:ext cx="5808095" cy="8876306"/>
            <a:chOff x="0" y="0"/>
            <a:chExt cx="7744127" cy="11835075"/>
          </a:xfrm>
        </p:grpSpPr>
        <p:sp>
          <p:nvSpPr>
            <p:cNvPr id="4" name="TextBox 4"/>
            <p:cNvSpPr txBox="1"/>
            <p:nvPr/>
          </p:nvSpPr>
          <p:spPr>
            <a:xfrm>
              <a:off x="261282" y="0"/>
              <a:ext cx="7406645" cy="365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</a:pPr>
              <a:r>
                <a:rPr lang="en-US" sz="9000" b="1">
                  <a:solidFill>
                    <a:srgbClr val="FFDE59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FEN LİSELERİ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92900"/>
              <a:ext cx="7406646" cy="7242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FEN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ve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MATEMATİK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alanlarındaki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yetenekleri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yüksek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olan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öğrencileri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,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matematik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ve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fen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bilimleri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alanlarında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yükseköğrenime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hazırlar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  <a:p>
              <a:pPr marL="0" lvl="0" indent="0" algn="l">
                <a:lnSpc>
                  <a:spcPts val="3900"/>
                </a:lnSpc>
              </a:pPr>
              <a:endParaRPr lang="en-US" sz="3000" b="1" dirty="0">
                <a:solidFill>
                  <a:srgbClr val="ECECEC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3900"/>
                </a:lnSpc>
              </a:pP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Öğrenim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süresi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4 </a:t>
              </a:r>
              <a:r>
                <a:rPr lang="en-US" sz="3000" b="1" dirty="0" err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yıldır</a:t>
              </a:r>
              <a:r>
                <a:rPr lang="en-US" sz="3000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  <a:p>
              <a:pPr marL="0" lvl="0" indent="0" algn="l">
                <a:lnSpc>
                  <a:spcPts val="3900"/>
                </a:lnSpc>
              </a:pPr>
              <a:endParaRPr lang="en-US" sz="3000" b="1" dirty="0">
                <a:solidFill>
                  <a:srgbClr val="FCAA32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3900"/>
                </a:lnSpc>
              </a:pP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Hazırlık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olan</a:t>
              </a:r>
              <a:r>
                <a:rPr lang="en-US" sz="3000" b="1" dirty="0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000" b="1" dirty="0" err="1">
                  <a:solidFill>
                    <a:srgbClr val="ECECE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okullarda</a:t>
              </a:r>
              <a:endParaRPr lang="en-US" sz="3000" b="1" dirty="0">
                <a:solidFill>
                  <a:srgbClr val="ECECEC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3900"/>
                </a:lnSpc>
              </a:pPr>
              <a:r>
                <a:rPr lang="en-US" sz="3000" b="1" dirty="0" err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Hazırlık</a:t>
              </a:r>
              <a:r>
                <a:rPr lang="en-US" sz="3000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+ 4 </a:t>
              </a:r>
              <a:r>
                <a:rPr lang="en-US" sz="3000" b="1" dirty="0" err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yıldır</a:t>
              </a:r>
              <a:r>
                <a:rPr lang="en-US" sz="3000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4125249"/>
              <a:ext cx="7744127" cy="0"/>
            </a:xfrm>
            <a:prstGeom prst="line">
              <a:avLst/>
            </a:prstGeom>
            <a:ln w="139700" cap="flat">
              <a:solidFill>
                <a:srgbClr val="ECECEC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882410"/>
            <a:chOff x="0" y="0"/>
            <a:chExt cx="6186311" cy="13133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313309"/>
            </a:xfrm>
            <a:custGeom>
              <a:avLst/>
              <a:gdLst/>
              <a:ahLst/>
              <a:cxnLst/>
              <a:rect l="l" t="t" r="r" b="b"/>
              <a:pathLst>
                <a:path w="6186311" h="1313309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336D61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746999" y="1028700"/>
            <a:ext cx="9512301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20"/>
              </a:lnSpc>
              <a:spcBef>
                <a:spcPct val="0"/>
              </a:spcBef>
            </a:pPr>
            <a:r>
              <a:rPr lang="en-US" sz="6600" b="1" u="none">
                <a:solidFill>
                  <a:srgbClr val="FFDE59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SOSYAL BİLİMLER LİSELERİ</a:t>
            </a:r>
          </a:p>
        </p:txBody>
      </p:sp>
      <p:sp>
        <p:nvSpPr>
          <p:cNvPr id="5" name="Freeform 5"/>
          <p:cNvSpPr/>
          <p:nvPr/>
        </p:nvSpPr>
        <p:spPr>
          <a:xfrm>
            <a:off x="12895489" y="7091055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620000" y="4838700"/>
            <a:ext cx="9639300" cy="2604966"/>
            <a:chOff x="-169332" y="-213032"/>
            <a:chExt cx="12852399" cy="3473289"/>
          </a:xfrm>
        </p:grpSpPr>
        <p:sp>
          <p:nvSpPr>
            <p:cNvPr id="7" name="TextBox 7"/>
            <p:cNvSpPr txBox="1"/>
            <p:nvPr/>
          </p:nvSpPr>
          <p:spPr>
            <a:xfrm>
              <a:off x="-169332" y="-213032"/>
              <a:ext cx="12683067" cy="3473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254"/>
                </a:lnSpc>
              </a:pP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Sosyal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Bilimler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ve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Edebiyat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alanında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ihtiyaç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duyulan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nitelikli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insanlar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yetiştirir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  <a:p>
              <a:pPr marL="0" lvl="0" indent="0" algn="l">
                <a:lnSpc>
                  <a:spcPts val="5254"/>
                </a:lnSpc>
              </a:pPr>
              <a:endParaRPr lang="en-US" sz="3503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5254"/>
                </a:lnSpc>
              </a:pP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Öğrenim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503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süresi</a:t>
              </a:r>
              <a:r>
                <a:rPr lang="en-US" sz="3503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503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5 </a:t>
              </a:r>
              <a:r>
                <a:rPr lang="en-US" sz="3503" b="1" dirty="0" err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yıldır</a:t>
              </a:r>
              <a:r>
                <a:rPr lang="en-US" sz="3503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683067" cy="1113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88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0"/>
            <a:ext cx="6895385" cy="10287000"/>
          </a:xfrm>
          <a:custGeom>
            <a:avLst/>
            <a:gdLst/>
            <a:ahLst/>
            <a:cxnLst/>
            <a:rect l="l" t="t" r="r" b="b"/>
            <a:pathLst>
              <a:path w="6895385" h="10287000">
                <a:moveTo>
                  <a:pt x="0" y="0"/>
                </a:moveTo>
                <a:lnTo>
                  <a:pt x="6895385" y="0"/>
                </a:lnTo>
                <a:lnTo>
                  <a:pt x="68953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750" r="-61750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8614979" cy="8229600"/>
          </a:xfrm>
          <a:custGeom>
            <a:avLst/>
            <a:gdLst/>
            <a:ahLst/>
            <a:cxnLst/>
            <a:rect l="l" t="t" r="r" b="b"/>
            <a:pathLst>
              <a:path w="8614979" h="8229600">
                <a:moveTo>
                  <a:pt x="0" y="0"/>
                </a:moveTo>
                <a:lnTo>
                  <a:pt x="8614979" y="0"/>
                </a:lnTo>
                <a:lnTo>
                  <a:pt x="86149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44" r="-216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50739" y="587606"/>
            <a:ext cx="7624308" cy="8249979"/>
            <a:chOff x="0" y="-9525"/>
            <a:chExt cx="10165744" cy="10999972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0165744" cy="305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00"/>
                </a:lnSpc>
              </a:pPr>
              <a:r>
                <a:rPr lang="en-US" sz="7500" b="1" u="none" strike="noStrike">
                  <a:solidFill>
                    <a:srgbClr val="FFDE59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ANADOLU LİSELERİ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11050"/>
              <a:ext cx="10165744" cy="3988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56"/>
                </a:lnSpc>
              </a:pPr>
              <a:r>
                <a:rPr lang="en-US" sz="2687" b="1" u="none" strike="noStrike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Öğrencilerin ilgi, yetenek ve başarılarına göre yükseköğrenim programlarına hazırlanmalarını, yüksek nitelikli insanlar yetiştirmesini amaçlar.</a:t>
              </a:r>
            </a:p>
            <a:p>
              <a:pPr marL="0" lvl="0" indent="0" algn="l">
                <a:lnSpc>
                  <a:spcPts val="2956"/>
                </a:lnSpc>
              </a:pPr>
              <a:endParaRPr lang="en-US" sz="2687" b="1" u="none" strike="noStrik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2956"/>
                </a:lnSpc>
              </a:pPr>
              <a:endParaRPr lang="en-US" sz="2687" b="1" u="none" strike="noStrik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2956"/>
                </a:lnSpc>
              </a:pPr>
              <a:r>
                <a:rPr lang="en-US" sz="2687" b="1" u="none" strike="noStrike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Puanla alan ve puansız olmak üzere 2'ye ayrılır.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223418"/>
              <a:ext cx="10165744" cy="521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56"/>
                </a:lnSpc>
              </a:pPr>
              <a:r>
                <a:rPr lang="en-US" sz="2687" b="1" u="none" strike="noStrike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Öğrenim</a:t>
              </a:r>
              <a:r>
                <a:rPr lang="en-US" sz="2687" b="1" u="none" strike="noStrike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687" b="1" u="none" strike="noStrike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süresi</a:t>
              </a:r>
              <a:r>
                <a:rPr lang="en-US" sz="2687" b="1" u="none" strike="noStrike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687" b="1" u="none" strike="noStrike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4 </a:t>
              </a:r>
              <a:r>
                <a:rPr lang="en-US" sz="2687" b="1" u="none" strike="noStrike" dirty="0" err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yıldır</a:t>
              </a:r>
              <a:r>
                <a:rPr lang="en-US" sz="2687" b="1" u="none" strike="noStrike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468686"/>
              <a:ext cx="10165744" cy="521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56"/>
                </a:lnSpc>
              </a:pPr>
              <a:r>
                <a:rPr lang="en-US" sz="2687" b="1" u="none" strike="noStrike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Hazırlık</a:t>
              </a:r>
              <a:r>
                <a:rPr lang="en-US" sz="2687" b="1" u="none" strike="noStrike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687" b="1" u="none" strike="noStrike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olan</a:t>
              </a:r>
              <a:r>
                <a:rPr lang="en-US" sz="2687" b="1" u="none" strike="noStrike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687" b="1" u="none" strike="noStrike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okullarda</a:t>
              </a:r>
              <a:r>
                <a:rPr lang="en-US" sz="2687" b="1" u="none" strike="noStrike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687" b="1" u="none" strike="noStrike" dirty="0" err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Hazırlık</a:t>
              </a:r>
              <a:r>
                <a:rPr lang="en-US" sz="2687" b="1" u="none" strike="noStrike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+ 4 </a:t>
              </a:r>
              <a:r>
                <a:rPr lang="en-US" sz="2687" b="1" u="none" strike="noStrike" dirty="0" err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yıldır</a:t>
              </a:r>
              <a:r>
                <a:rPr lang="en-US" sz="2687" b="1" u="none" strike="noStrike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999" y="271999"/>
            <a:ext cx="7908899" cy="9743002"/>
          </a:xfrm>
          <a:custGeom>
            <a:avLst/>
            <a:gdLst/>
            <a:ahLst/>
            <a:cxnLst/>
            <a:rect l="l" t="t" r="r" b="b"/>
            <a:pathLst>
              <a:path w="7908899" h="9743002">
                <a:moveTo>
                  <a:pt x="0" y="0"/>
                </a:moveTo>
                <a:lnTo>
                  <a:pt x="7908899" y="0"/>
                </a:lnTo>
                <a:lnTo>
                  <a:pt x="7908899" y="9743002"/>
                </a:lnTo>
                <a:lnTo>
                  <a:pt x="0" y="9743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408" r="-6340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256123" y="254792"/>
            <a:ext cx="8384422" cy="9516158"/>
            <a:chOff x="0" y="0"/>
            <a:chExt cx="11179230" cy="12688211"/>
          </a:xfrm>
        </p:grpSpPr>
        <p:sp>
          <p:nvSpPr>
            <p:cNvPr id="4" name="TextBox 4"/>
            <p:cNvSpPr txBox="1"/>
            <p:nvPr/>
          </p:nvSpPr>
          <p:spPr>
            <a:xfrm>
              <a:off x="161667" y="0"/>
              <a:ext cx="10356836" cy="4953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787"/>
                </a:lnSpc>
              </a:pPr>
              <a:r>
                <a:rPr lang="en-US" sz="8156" b="1">
                  <a:solidFill>
                    <a:srgbClr val="FFDE59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ANADOLU İMAM HATİP LİSELERİ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1667" y="5862689"/>
              <a:ext cx="10356836" cy="6825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12"/>
                </a:lnSpc>
              </a:pPr>
              <a:r>
                <a:rPr lang="en-US" sz="2855" b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İmamlık, Hatiplik ve Kur’an Kursu Öğreticiliği konularında görevli elemanları yetiştirmek üzere açılmış hem mesleğe hem de yükseköğrenime hazırlayan kurumlardır.</a:t>
              </a:r>
            </a:p>
            <a:p>
              <a:pPr marL="0" lvl="0" indent="0" algn="l">
                <a:lnSpc>
                  <a:spcPts val="3712"/>
                </a:lnSpc>
              </a:pPr>
              <a:endParaRPr lang="en-US" sz="2855" b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3712"/>
                </a:lnSpc>
              </a:pPr>
              <a:r>
                <a:rPr lang="en-US" sz="2855" b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Üniversite sınavlarında alanları ile ilgili tercih yapmaları durumunda </a:t>
              </a:r>
              <a:r>
                <a:rPr lang="en-US" sz="2855" b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ek puan</a:t>
              </a:r>
              <a:r>
                <a:rPr lang="en-US" sz="2855" b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verilir.</a:t>
              </a:r>
            </a:p>
            <a:p>
              <a:pPr marL="0" lvl="0" indent="0" algn="l">
                <a:lnSpc>
                  <a:spcPts val="3712"/>
                </a:lnSpc>
              </a:pPr>
              <a:endParaRPr lang="en-US" sz="2855" b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3712"/>
                </a:lnSpc>
              </a:pPr>
              <a:r>
                <a:rPr lang="en-US" sz="2855" b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Öğrenim süresi </a:t>
              </a:r>
              <a:r>
                <a:rPr lang="en-US" sz="2855" b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4 yıldır.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5374053"/>
              <a:ext cx="11179230" cy="0"/>
            </a:xfrm>
            <a:prstGeom prst="line">
              <a:avLst/>
            </a:prstGeom>
            <a:ln w="139700" cap="flat">
              <a:solidFill>
                <a:srgbClr val="9C7F6B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999" y="271999"/>
            <a:ext cx="7908899" cy="9743002"/>
          </a:xfrm>
          <a:custGeom>
            <a:avLst/>
            <a:gdLst/>
            <a:ahLst/>
            <a:cxnLst/>
            <a:rect l="l" t="t" r="r" b="b"/>
            <a:pathLst>
              <a:path w="7908899" h="9743002">
                <a:moveTo>
                  <a:pt x="0" y="0"/>
                </a:moveTo>
                <a:lnTo>
                  <a:pt x="7908899" y="0"/>
                </a:lnTo>
                <a:lnTo>
                  <a:pt x="7908899" y="9743002"/>
                </a:lnTo>
                <a:lnTo>
                  <a:pt x="0" y="9743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392" r="-423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822072" y="187640"/>
            <a:ext cx="8818473" cy="9527910"/>
            <a:chOff x="0" y="9525"/>
            <a:chExt cx="11757964" cy="12703881"/>
          </a:xfrm>
        </p:grpSpPr>
        <p:sp>
          <p:nvSpPr>
            <p:cNvPr id="4" name="TextBox 4"/>
            <p:cNvSpPr txBox="1"/>
            <p:nvPr/>
          </p:nvSpPr>
          <p:spPr>
            <a:xfrm>
              <a:off x="170037" y="9525"/>
              <a:ext cx="10892995" cy="444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782"/>
                </a:lnSpc>
              </a:pPr>
              <a:r>
                <a:rPr lang="en-US" sz="7318" b="1">
                  <a:solidFill>
                    <a:srgbClr val="FFDE59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ÇOK PROGRAMLI ANADOLU LİSELERİ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2940" y="5702939"/>
              <a:ext cx="10892995" cy="701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01"/>
                </a:lnSpc>
              </a:pP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Birden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çok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okul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programının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birlikte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bir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okulda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yer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aldığı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okullardır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  <a:p>
              <a:pPr marL="0" lvl="0" indent="0" algn="l">
                <a:lnSpc>
                  <a:spcPts val="4101"/>
                </a:lnSpc>
              </a:pPr>
              <a:endParaRPr lang="en-US" sz="3155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4101"/>
                </a:lnSpc>
              </a:pPr>
              <a:r>
                <a:rPr lang="en-US" sz="3155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3 </a:t>
              </a:r>
              <a:r>
                <a:rPr lang="en-US" sz="3155" b="1" dirty="0" err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ana</a:t>
              </a:r>
              <a:r>
                <a:rPr lang="en-US" sz="3155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program</a:t>
              </a:r>
              <a:r>
                <a:rPr lang="en-US" sz="3155" b="1" dirty="0">
                  <a:solidFill>
                    <a:srgbClr val="D4262C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bulunmaktadır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  <a:p>
              <a:pPr marL="0" lvl="0" indent="0" algn="l">
                <a:lnSpc>
                  <a:spcPts val="4101"/>
                </a:lnSpc>
              </a:pPr>
              <a:endParaRPr lang="en-US" sz="3155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4101"/>
                </a:lnSpc>
              </a:pP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      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Anadolu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Mesleki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ve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Teknik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Programı</a:t>
              </a:r>
              <a:endParaRPr lang="en-US" sz="3155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4101"/>
                </a:lnSpc>
              </a:pP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      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Anadolu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Lisesi</a:t>
              </a:r>
              <a:endParaRPr lang="en-US" sz="3155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4101"/>
                </a:lnSpc>
              </a:pP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      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Anadolu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İmam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Hatip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Lisesi</a:t>
              </a:r>
              <a:endParaRPr lang="en-US" sz="3155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4101"/>
                </a:lnSpc>
              </a:pPr>
              <a:endParaRPr lang="tr-TR" sz="3155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4101"/>
                </a:lnSpc>
              </a:pPr>
              <a:r>
                <a:rPr lang="en-US" sz="3155" b="1" dirty="0" err="1" smtClean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Öğrenim</a:t>
              </a:r>
              <a:r>
                <a:rPr lang="en-US" sz="3155" b="1" dirty="0" smtClean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süresi</a:t>
              </a:r>
              <a:r>
                <a:rPr lang="en-US" sz="3155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3155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4 </a:t>
              </a:r>
              <a:r>
                <a:rPr lang="en-US" sz="3155" b="1" dirty="0" err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yıldır</a:t>
              </a:r>
              <a:r>
                <a:rPr lang="en-US" sz="3155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4878753"/>
              <a:ext cx="11757964" cy="0"/>
            </a:xfrm>
            <a:prstGeom prst="line">
              <a:avLst/>
            </a:prstGeom>
            <a:ln w="139700" cap="flat">
              <a:solidFill>
                <a:srgbClr val="81BCA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7" name="Freeform 7"/>
          <p:cNvSpPr/>
          <p:nvPr/>
        </p:nvSpPr>
        <p:spPr>
          <a:xfrm>
            <a:off x="8740901" y="7150825"/>
            <a:ext cx="806198" cy="399068"/>
          </a:xfrm>
          <a:custGeom>
            <a:avLst/>
            <a:gdLst/>
            <a:ahLst/>
            <a:cxnLst/>
            <a:rect l="l" t="t" r="r" b="b"/>
            <a:pathLst>
              <a:path w="806198" h="399068">
                <a:moveTo>
                  <a:pt x="0" y="0"/>
                </a:moveTo>
                <a:lnTo>
                  <a:pt x="806198" y="0"/>
                </a:lnTo>
                <a:lnTo>
                  <a:pt x="806198" y="399068"/>
                </a:lnTo>
                <a:lnTo>
                  <a:pt x="0" y="399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40901" y="7673718"/>
            <a:ext cx="806198" cy="399068"/>
          </a:xfrm>
          <a:custGeom>
            <a:avLst/>
            <a:gdLst/>
            <a:ahLst/>
            <a:cxnLst/>
            <a:rect l="l" t="t" r="r" b="b"/>
            <a:pathLst>
              <a:path w="806198" h="399068">
                <a:moveTo>
                  <a:pt x="0" y="0"/>
                </a:moveTo>
                <a:lnTo>
                  <a:pt x="806198" y="0"/>
                </a:lnTo>
                <a:lnTo>
                  <a:pt x="806198" y="399068"/>
                </a:lnTo>
                <a:lnTo>
                  <a:pt x="0" y="399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40901" y="8196611"/>
            <a:ext cx="806198" cy="399068"/>
          </a:xfrm>
          <a:custGeom>
            <a:avLst/>
            <a:gdLst/>
            <a:ahLst/>
            <a:cxnLst/>
            <a:rect l="l" t="t" r="r" b="b"/>
            <a:pathLst>
              <a:path w="806198" h="399068">
                <a:moveTo>
                  <a:pt x="0" y="0"/>
                </a:moveTo>
                <a:lnTo>
                  <a:pt x="806198" y="0"/>
                </a:lnTo>
                <a:lnTo>
                  <a:pt x="806198" y="399068"/>
                </a:lnTo>
                <a:lnTo>
                  <a:pt x="0" y="399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999" y="271999"/>
            <a:ext cx="7908899" cy="4823876"/>
          </a:xfrm>
          <a:custGeom>
            <a:avLst/>
            <a:gdLst/>
            <a:ahLst/>
            <a:cxnLst/>
            <a:rect l="l" t="t" r="r" b="b"/>
            <a:pathLst>
              <a:path w="7908899" h="4823876">
                <a:moveTo>
                  <a:pt x="0" y="0"/>
                </a:moveTo>
                <a:lnTo>
                  <a:pt x="7908899" y="0"/>
                </a:lnTo>
                <a:lnTo>
                  <a:pt x="7908899" y="4823876"/>
                </a:lnTo>
                <a:lnTo>
                  <a:pt x="0" y="4823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8" b="-46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999" y="5191125"/>
            <a:ext cx="3906825" cy="4823876"/>
          </a:xfrm>
          <a:custGeom>
            <a:avLst/>
            <a:gdLst/>
            <a:ahLst/>
            <a:cxnLst/>
            <a:rect l="l" t="t" r="r" b="b"/>
            <a:pathLst>
              <a:path w="3906825" h="4823876">
                <a:moveTo>
                  <a:pt x="0" y="0"/>
                </a:moveTo>
                <a:lnTo>
                  <a:pt x="3906825" y="0"/>
                </a:lnTo>
                <a:lnTo>
                  <a:pt x="3906825" y="4823876"/>
                </a:lnTo>
                <a:lnTo>
                  <a:pt x="0" y="4823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546" r="-4254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74074" y="5191125"/>
            <a:ext cx="3906825" cy="4823876"/>
          </a:xfrm>
          <a:custGeom>
            <a:avLst/>
            <a:gdLst/>
            <a:ahLst/>
            <a:cxnLst/>
            <a:rect l="l" t="t" r="r" b="b"/>
            <a:pathLst>
              <a:path w="3906825" h="4823876">
                <a:moveTo>
                  <a:pt x="0" y="0"/>
                </a:moveTo>
                <a:lnTo>
                  <a:pt x="3906824" y="0"/>
                </a:lnTo>
                <a:lnTo>
                  <a:pt x="3906824" y="4823876"/>
                </a:lnTo>
                <a:lnTo>
                  <a:pt x="0" y="4823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546" r="-4254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256123" y="149773"/>
            <a:ext cx="8384422" cy="9472562"/>
            <a:chOff x="0" y="0"/>
            <a:chExt cx="11179230" cy="12630082"/>
          </a:xfrm>
        </p:grpSpPr>
        <p:sp>
          <p:nvSpPr>
            <p:cNvPr id="6" name="TextBox 6"/>
            <p:cNvSpPr txBox="1"/>
            <p:nvPr/>
          </p:nvSpPr>
          <p:spPr>
            <a:xfrm>
              <a:off x="161667" y="0"/>
              <a:ext cx="10356836" cy="415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211"/>
                </a:lnSpc>
              </a:pPr>
              <a:r>
                <a:rPr lang="en-US" sz="6842" b="1">
                  <a:solidFill>
                    <a:srgbClr val="FFDE59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MESLEKİ VE TEKNİK ANADOLU LİSELERİ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1667" y="5072115"/>
              <a:ext cx="10356837" cy="7557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62"/>
                </a:lnSpc>
              </a:pP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Genel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kültür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dersleri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ile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birlikte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endüstriyel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teknik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alanlarda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mesleki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formasyon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verilmesini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amaçlar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Öğrencileri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hem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hayata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hem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yükseköğrenime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hazırlar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  <a:p>
              <a:pPr marL="0" lvl="0" indent="0" algn="l">
                <a:lnSpc>
                  <a:spcPts val="3662"/>
                </a:lnSpc>
              </a:pPr>
              <a:endParaRPr lang="en-US" sz="2816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3662"/>
                </a:lnSpc>
              </a:pPr>
              <a:endParaRPr lang="en-US" sz="2816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3662"/>
                </a:lnSpc>
              </a:pP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Bu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okulu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bitiren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öğrencilere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ustalık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belgesinin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yetki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ve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sorumluluklarına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sahip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İŞYERİ AÇMA BELGESİ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verilir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Ayrıca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TEKNİSYEN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unvanı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ile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istihdam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edilirler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  <a:p>
              <a:pPr marL="0" lvl="0" indent="0" algn="l">
                <a:lnSpc>
                  <a:spcPts val="3662"/>
                </a:lnSpc>
              </a:pPr>
              <a:endParaRPr lang="en-US" sz="2816" b="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endParaRPr>
            </a:p>
            <a:p>
              <a:pPr marL="0" lvl="0" indent="0" algn="l">
                <a:lnSpc>
                  <a:spcPts val="3662"/>
                </a:lnSpc>
              </a:pPr>
              <a:r>
                <a:rPr lang="en-US" sz="2816" b="1" dirty="0" err="1" smtClean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Öğrenim</a:t>
              </a:r>
              <a:r>
                <a:rPr lang="en-US" sz="2816" b="1" dirty="0" smtClean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 err="1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süresi</a:t>
              </a:r>
              <a:r>
                <a:rPr lang="en-US" sz="2816" b="1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en-US" sz="2816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4 </a:t>
              </a:r>
              <a:r>
                <a:rPr lang="en-US" sz="2816" b="1" dirty="0" err="1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yıldır</a:t>
              </a:r>
              <a:r>
                <a:rPr lang="en-US" sz="2816" b="1" dirty="0">
                  <a:solidFill>
                    <a:srgbClr val="FCAA3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.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4573953"/>
              <a:ext cx="11179230" cy="0"/>
            </a:xfrm>
            <a:prstGeom prst="line">
              <a:avLst/>
            </a:prstGeom>
            <a:ln w="139700" cap="flat">
              <a:solidFill>
                <a:srgbClr val="E1A87B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41265" y="242237"/>
            <a:ext cx="3112408" cy="311239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7718" r="-3771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941378" y="3932712"/>
            <a:ext cx="3191985" cy="3191972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8596" r="-3859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75342" y="2353467"/>
            <a:ext cx="7198416" cy="302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19"/>
              </a:lnSpc>
            </a:pPr>
            <a:r>
              <a:rPr lang="en-US" sz="7199" b="1" dirty="0">
                <a:solidFill>
                  <a:srgbClr val="FFDE59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YETENEK SINAVI İLE ALAN LİSELER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00870" y="175562"/>
            <a:ext cx="4458430" cy="375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2"/>
              </a:lnSpc>
            </a:pPr>
            <a:r>
              <a:rPr lang="en-US" sz="3630" b="1">
                <a:solidFill>
                  <a:srgbClr val="FF914D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GÜZEL SANATLAR LİSELERİ</a:t>
            </a:r>
          </a:p>
          <a:p>
            <a:pPr algn="l">
              <a:lnSpc>
                <a:spcPts val="2843"/>
              </a:lnSpc>
            </a:pPr>
            <a:endParaRPr lang="en-US" sz="3630" b="1">
              <a:solidFill>
                <a:srgbClr val="FF914D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l">
              <a:lnSpc>
                <a:spcPts val="3822"/>
              </a:lnSpc>
            </a:pPr>
            <a:r>
              <a:rPr lang="en-US" sz="2730" b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Güzel Sanatlar alanında yetenekli öğrenciler için açılan kurumlardır.</a:t>
            </a:r>
          </a:p>
          <a:p>
            <a:pPr algn="l">
              <a:lnSpc>
                <a:spcPts val="2843"/>
              </a:lnSpc>
            </a:pPr>
            <a:endParaRPr lang="en-US" sz="2730" b="1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marL="0" lvl="0" indent="0" algn="l">
              <a:lnSpc>
                <a:spcPts val="2843"/>
              </a:lnSpc>
            </a:pPr>
            <a:endParaRPr lang="en-US" sz="2730" b="1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847738" y="3866037"/>
            <a:ext cx="4545240" cy="332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5"/>
              </a:lnSpc>
            </a:pPr>
            <a:r>
              <a:rPr lang="en-US" sz="3689" b="1">
                <a:solidFill>
                  <a:srgbClr val="FF914D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SPOR LİSELERİ</a:t>
            </a:r>
          </a:p>
          <a:p>
            <a:pPr algn="l">
              <a:lnSpc>
                <a:spcPts val="2785"/>
              </a:lnSpc>
            </a:pPr>
            <a:endParaRPr lang="en-US" sz="3689" b="1">
              <a:solidFill>
                <a:srgbClr val="FF914D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l">
              <a:lnSpc>
                <a:spcPts val="3905"/>
              </a:lnSpc>
            </a:pPr>
            <a:r>
              <a:rPr lang="en-US" sz="2789" b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Beden Eğitimi ve Spor alanında yetenekli öğrenciler için açılan kurumlardır.</a:t>
            </a:r>
          </a:p>
          <a:p>
            <a:pPr marL="0" lvl="0" indent="0" algn="l">
              <a:lnSpc>
                <a:spcPts val="2785"/>
              </a:lnSpc>
            </a:pPr>
            <a:endParaRPr lang="en-US" sz="2789" b="1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5341" y="7280404"/>
            <a:ext cx="12517303" cy="620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65"/>
              </a:lnSpc>
            </a:pPr>
            <a:r>
              <a:rPr lang="en-US" sz="3689" b="1" dirty="0" err="1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Yetenek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689" b="1" dirty="0" err="1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sınavının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689" b="1" dirty="0">
                <a:solidFill>
                  <a:srgbClr val="FCAA3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%70'i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689" b="1" dirty="0" err="1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ve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689" b="1" dirty="0" err="1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OBP’nin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689" b="1" dirty="0">
                <a:solidFill>
                  <a:srgbClr val="FCAA3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%30'u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689" b="1" dirty="0" err="1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alınır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5341" y="8056785"/>
            <a:ext cx="12517303" cy="620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65"/>
              </a:lnSpc>
            </a:pPr>
            <a:r>
              <a:rPr lang="en-US" sz="3689" b="1" dirty="0" err="1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Öğrenim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689" b="1" dirty="0" err="1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süresi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689" b="1" dirty="0">
                <a:solidFill>
                  <a:srgbClr val="FCAA3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4 </a:t>
            </a:r>
            <a:r>
              <a:rPr lang="en-US" sz="3689" b="1" dirty="0" err="1">
                <a:solidFill>
                  <a:srgbClr val="FCAA3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yıldır</a:t>
            </a:r>
            <a:r>
              <a:rPr lang="en-US" sz="3689" b="1" dirty="0">
                <a:solidFill>
                  <a:srgbClr val="FCAA3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5341" y="8833166"/>
            <a:ext cx="12517303" cy="620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65"/>
              </a:lnSpc>
            </a:pPr>
            <a:r>
              <a:rPr lang="en-US" sz="3689" b="1" dirty="0" err="1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Başvurular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689" b="1" dirty="0" err="1">
                <a:solidFill>
                  <a:srgbClr val="FCAA3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Haziran-Temmuz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689" b="1" dirty="0" err="1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aylarında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3689" b="1" dirty="0" err="1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yapılır</a:t>
            </a:r>
            <a:r>
              <a:rPr lang="en-US" sz="3689" b="1" dirty="0">
                <a:solidFill>
                  <a:srgbClr val="F4F5F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6398" y="2057400"/>
            <a:ext cx="14895204" cy="8229600"/>
          </a:xfrm>
          <a:custGeom>
            <a:avLst/>
            <a:gdLst/>
            <a:ahLst/>
            <a:cxnLst/>
            <a:rect l="l" t="t" r="r" b="b"/>
            <a:pathLst>
              <a:path w="14895204" h="8229600">
                <a:moveTo>
                  <a:pt x="0" y="0"/>
                </a:moveTo>
                <a:lnTo>
                  <a:pt x="14895204" y="0"/>
                </a:lnTo>
                <a:lnTo>
                  <a:pt x="14895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46654" y="-61873"/>
            <a:ext cx="11044950" cy="2000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96"/>
              </a:lnSpc>
            </a:pPr>
            <a:r>
              <a:rPr lang="en-US" sz="11996">
                <a:solidFill>
                  <a:srgbClr val="84E1A1"/>
                </a:solidFill>
                <a:latin typeface="Champion"/>
                <a:ea typeface="Champion"/>
                <a:cs typeface="Champion"/>
                <a:sym typeface="Champion"/>
              </a:rPr>
              <a:t>LGS NEDİR?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80091" y="2684651"/>
            <a:ext cx="12204514" cy="6758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0531" lvl="1" indent="-575265" algn="l">
              <a:lnSpc>
                <a:spcPts val="7460"/>
              </a:lnSpc>
              <a:buFont typeface="Arial"/>
              <a:buChar char="•"/>
            </a:pPr>
            <a:r>
              <a:rPr lang="en-US" sz="5328">
                <a:solidFill>
                  <a:srgbClr val="064D34"/>
                </a:solidFill>
                <a:latin typeface="Champion"/>
                <a:ea typeface="Champion"/>
                <a:cs typeface="Champion"/>
                <a:sym typeface="Champion"/>
              </a:rPr>
              <a:t>SÖZEL BÖLÜM VE SAYISAL BÖLÜM OLMAK ÜZERE İKİ OTURUMDAN OLUŞUR.</a:t>
            </a:r>
          </a:p>
          <a:p>
            <a:pPr algn="l">
              <a:lnSpc>
                <a:spcPts val="7460"/>
              </a:lnSpc>
            </a:pPr>
            <a:endParaRPr lang="en-US" sz="5328">
              <a:solidFill>
                <a:srgbClr val="064D34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marL="1184875" lvl="1" indent="-592437" algn="l">
              <a:lnSpc>
                <a:spcPts val="7683"/>
              </a:lnSpc>
              <a:buFont typeface="Arial"/>
              <a:buChar char="•"/>
            </a:pPr>
            <a:r>
              <a:rPr lang="en-US" sz="5488">
                <a:solidFill>
                  <a:srgbClr val="064D34"/>
                </a:solidFill>
                <a:latin typeface="Champion"/>
                <a:ea typeface="Champion"/>
                <a:cs typeface="Champion"/>
                <a:sym typeface="Champion"/>
              </a:rPr>
              <a:t>TOPLAM SORU SAYISI: </a:t>
            </a:r>
            <a:r>
              <a:rPr lang="en-US" sz="5488">
                <a:solidFill>
                  <a:srgbClr val="DD3D4E"/>
                </a:solidFill>
                <a:latin typeface="Champion"/>
                <a:ea typeface="Champion"/>
                <a:cs typeface="Champion"/>
                <a:sym typeface="Champion"/>
              </a:rPr>
              <a:t>90</a:t>
            </a:r>
          </a:p>
          <a:p>
            <a:pPr algn="l">
              <a:lnSpc>
                <a:spcPts val="7683"/>
              </a:lnSpc>
            </a:pPr>
            <a:endParaRPr lang="en-US" sz="5488">
              <a:solidFill>
                <a:srgbClr val="DD3D4E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marL="1184875" lvl="1" indent="-592437" algn="l">
              <a:lnSpc>
                <a:spcPts val="7683"/>
              </a:lnSpc>
              <a:spcBef>
                <a:spcPct val="0"/>
              </a:spcBef>
              <a:buFont typeface="Arial"/>
              <a:buChar char="•"/>
            </a:pPr>
            <a:r>
              <a:rPr lang="en-US" sz="5488">
                <a:solidFill>
                  <a:srgbClr val="064D34"/>
                </a:solidFill>
                <a:latin typeface="Champion"/>
                <a:ea typeface="Champion"/>
                <a:cs typeface="Champion"/>
                <a:sym typeface="Champion"/>
              </a:rPr>
              <a:t>İKİ OTURUM TOPLAM: </a:t>
            </a:r>
            <a:r>
              <a:rPr lang="en-US" sz="5488">
                <a:solidFill>
                  <a:srgbClr val="DD3D4E"/>
                </a:solidFill>
                <a:latin typeface="Champion"/>
                <a:ea typeface="Champion"/>
                <a:cs typeface="Champion"/>
                <a:sym typeface="Champion"/>
              </a:rPr>
              <a:t>155 DK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97B2">
                <a:alpha val="100000"/>
              </a:srgbClr>
            </a:gs>
            <a:gs pos="100000">
              <a:srgbClr val="7ED95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6116" y="1283547"/>
            <a:ext cx="7719906" cy="7719906"/>
          </a:xfrm>
          <a:custGeom>
            <a:avLst/>
            <a:gdLst/>
            <a:ahLst/>
            <a:cxnLst/>
            <a:rect l="l" t="t" r="r" b="b"/>
            <a:pathLst>
              <a:path w="7719906" h="7719906">
                <a:moveTo>
                  <a:pt x="0" y="0"/>
                </a:moveTo>
                <a:lnTo>
                  <a:pt x="7719906" y="0"/>
                </a:lnTo>
                <a:lnTo>
                  <a:pt x="7719906" y="7719906"/>
                </a:lnTo>
                <a:lnTo>
                  <a:pt x="0" y="7719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13847" y="133429"/>
            <a:ext cx="6478937" cy="1790543"/>
          </a:xfrm>
          <a:custGeom>
            <a:avLst/>
            <a:gdLst/>
            <a:ahLst/>
            <a:cxnLst/>
            <a:rect l="l" t="t" r="r" b="b"/>
            <a:pathLst>
              <a:path w="6478937" h="1790543">
                <a:moveTo>
                  <a:pt x="0" y="0"/>
                </a:moveTo>
                <a:lnTo>
                  <a:pt x="6478938" y="0"/>
                </a:lnTo>
                <a:lnTo>
                  <a:pt x="6478938" y="1790542"/>
                </a:lnTo>
                <a:lnTo>
                  <a:pt x="0" y="1790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8519" y="133429"/>
            <a:ext cx="6478937" cy="1790543"/>
          </a:xfrm>
          <a:custGeom>
            <a:avLst/>
            <a:gdLst/>
            <a:ahLst/>
            <a:cxnLst/>
            <a:rect l="l" t="t" r="r" b="b"/>
            <a:pathLst>
              <a:path w="6478937" h="1790543">
                <a:moveTo>
                  <a:pt x="0" y="0"/>
                </a:moveTo>
                <a:lnTo>
                  <a:pt x="6478937" y="0"/>
                </a:lnTo>
                <a:lnTo>
                  <a:pt x="6478937" y="1790542"/>
                </a:lnTo>
                <a:lnTo>
                  <a:pt x="0" y="1790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43000" y="419100"/>
            <a:ext cx="8507278" cy="1010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3"/>
              </a:lnSpc>
            </a:pPr>
            <a:r>
              <a:rPr lang="en-US" sz="4609" dirty="0">
                <a:solidFill>
                  <a:srgbClr val="2DAD9D"/>
                </a:solidFill>
                <a:latin typeface="Champion"/>
                <a:ea typeface="Champion"/>
                <a:cs typeface="Champion"/>
                <a:sym typeface="Champion"/>
              </a:rPr>
              <a:t>SÖZEL OTURUM:</a:t>
            </a:r>
          </a:p>
          <a:p>
            <a:pPr algn="l">
              <a:lnSpc>
                <a:spcPts val="6453"/>
              </a:lnSpc>
            </a:pPr>
            <a:endParaRPr lang="en-US" sz="4609" dirty="0">
              <a:solidFill>
                <a:srgbClr val="2DAD9D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marL="995283" lvl="1" indent="-497642" algn="l">
              <a:lnSpc>
                <a:spcPts val="6453"/>
              </a:lnSpc>
              <a:buFont typeface="Arial"/>
              <a:buChar char="•"/>
            </a:pPr>
            <a:r>
              <a:rPr lang="en-US" sz="4609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TÜRKÇE: </a:t>
            </a:r>
            <a:r>
              <a:rPr lang="en-US" sz="4609" dirty="0">
                <a:solidFill>
                  <a:srgbClr val="FCAA32"/>
                </a:solidFill>
                <a:latin typeface="Champion"/>
                <a:ea typeface="Champion"/>
                <a:cs typeface="Champion"/>
                <a:sym typeface="Champion"/>
              </a:rPr>
              <a:t>20 SORU</a:t>
            </a:r>
          </a:p>
          <a:p>
            <a:pPr algn="l">
              <a:lnSpc>
                <a:spcPts val="6453"/>
              </a:lnSpc>
            </a:pPr>
            <a:endParaRPr lang="en-US" sz="4609" dirty="0">
              <a:solidFill>
                <a:srgbClr val="FCAA32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marL="995283" lvl="1" indent="-497642" algn="l">
              <a:lnSpc>
                <a:spcPts val="6453"/>
              </a:lnSpc>
              <a:buFont typeface="Arial"/>
              <a:buChar char="•"/>
            </a:pPr>
            <a:r>
              <a:rPr lang="en-US" sz="4609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TC İNKILAP TARİHİ: </a:t>
            </a:r>
            <a:r>
              <a:rPr lang="en-US" sz="4609" dirty="0">
                <a:solidFill>
                  <a:srgbClr val="FCAA32"/>
                </a:solidFill>
                <a:latin typeface="Champion"/>
                <a:ea typeface="Champion"/>
                <a:cs typeface="Champion"/>
                <a:sym typeface="Champion"/>
              </a:rPr>
              <a:t>10 SORU</a:t>
            </a:r>
          </a:p>
          <a:p>
            <a:pPr algn="l">
              <a:lnSpc>
                <a:spcPts val="6453"/>
              </a:lnSpc>
            </a:pPr>
            <a:endParaRPr lang="en-US" sz="4609" dirty="0" smtClean="0">
              <a:solidFill>
                <a:srgbClr val="FCAA32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marL="995283" lvl="1" indent="-497642" algn="l">
              <a:lnSpc>
                <a:spcPts val="6453"/>
              </a:lnSpc>
              <a:buFont typeface="Arial"/>
              <a:buChar char="•"/>
            </a:pPr>
            <a:r>
              <a:rPr lang="en-US" sz="4609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DİN KÜLTÜRÜ VE AHLAK BİLGİSİ: </a:t>
            </a:r>
            <a:r>
              <a:rPr lang="en-US" sz="4609" dirty="0">
                <a:solidFill>
                  <a:srgbClr val="FCAA32"/>
                </a:solidFill>
                <a:latin typeface="Champion"/>
                <a:ea typeface="Champion"/>
                <a:cs typeface="Champion"/>
                <a:sym typeface="Champion"/>
              </a:rPr>
              <a:t>10 SORU</a:t>
            </a:r>
          </a:p>
          <a:p>
            <a:pPr algn="l">
              <a:lnSpc>
                <a:spcPts val="6453"/>
              </a:lnSpc>
            </a:pPr>
            <a:endParaRPr lang="en-US" sz="4609" dirty="0">
              <a:solidFill>
                <a:srgbClr val="FCAA32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marL="995283" lvl="1" indent="-497642" algn="l">
              <a:lnSpc>
                <a:spcPts val="6453"/>
              </a:lnSpc>
              <a:buFont typeface="Arial"/>
              <a:buChar char="•"/>
            </a:pPr>
            <a:r>
              <a:rPr lang="en-US" sz="4609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İNGİLİZCE: </a:t>
            </a:r>
            <a:r>
              <a:rPr lang="en-US" sz="4609" dirty="0">
                <a:solidFill>
                  <a:srgbClr val="FCAA32"/>
                </a:solidFill>
                <a:latin typeface="Champion"/>
                <a:ea typeface="Champion"/>
                <a:cs typeface="Champion"/>
                <a:sym typeface="Champion"/>
              </a:rPr>
              <a:t>10 </a:t>
            </a:r>
            <a:r>
              <a:rPr lang="en-US" sz="4609" dirty="0" smtClean="0">
                <a:solidFill>
                  <a:srgbClr val="FCAA32"/>
                </a:solidFill>
                <a:latin typeface="Champion"/>
                <a:ea typeface="Champion"/>
                <a:cs typeface="Champion"/>
                <a:sym typeface="Champion"/>
              </a:rPr>
              <a:t>SORU</a:t>
            </a:r>
            <a:endParaRPr lang="en-US" sz="4609" dirty="0">
              <a:solidFill>
                <a:srgbClr val="FCAA32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algn="l">
              <a:lnSpc>
                <a:spcPts val="7293"/>
              </a:lnSpc>
            </a:pPr>
            <a:r>
              <a:rPr lang="en-US" sz="5209" dirty="0">
                <a:solidFill>
                  <a:srgbClr val="C00000"/>
                </a:solidFill>
                <a:latin typeface="Champion"/>
                <a:ea typeface="Champion"/>
                <a:cs typeface="Champion"/>
                <a:sym typeface="Champion"/>
              </a:rPr>
              <a:t>1. OTURUM: 75 DK</a:t>
            </a:r>
          </a:p>
          <a:p>
            <a:pPr algn="l">
              <a:lnSpc>
                <a:spcPts val="6453"/>
              </a:lnSpc>
              <a:spcBef>
                <a:spcPct val="0"/>
              </a:spcBef>
            </a:pPr>
            <a:endParaRPr lang="en-US" sz="5209" dirty="0">
              <a:solidFill>
                <a:srgbClr val="D4262C"/>
              </a:solidFill>
              <a:latin typeface="Champion"/>
              <a:ea typeface="Champion"/>
              <a:cs typeface="Champion"/>
              <a:sym typeface="Champi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515600" y="419100"/>
            <a:ext cx="7513658" cy="671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3"/>
              </a:lnSpc>
            </a:pPr>
            <a:r>
              <a:rPr lang="en-US" sz="4567" dirty="0">
                <a:solidFill>
                  <a:srgbClr val="2DAD9D"/>
                </a:solidFill>
                <a:latin typeface="Champion"/>
                <a:ea typeface="Champion"/>
                <a:cs typeface="Champion"/>
                <a:sym typeface="Champion"/>
              </a:rPr>
              <a:t>SAYISAL OTURUM:</a:t>
            </a:r>
          </a:p>
          <a:p>
            <a:pPr algn="l">
              <a:lnSpc>
                <a:spcPts val="6393"/>
              </a:lnSpc>
            </a:pPr>
            <a:endParaRPr lang="en-US" sz="4567" dirty="0">
              <a:solidFill>
                <a:srgbClr val="2DAD9D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marL="930248" lvl="1" indent="-465124" algn="l">
              <a:lnSpc>
                <a:spcPts val="6032"/>
              </a:lnSpc>
              <a:buFont typeface="Arial"/>
              <a:buChar char="•"/>
            </a:pPr>
            <a:r>
              <a:rPr lang="en-US" sz="4308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MATEMATİK: </a:t>
            </a:r>
            <a:r>
              <a:rPr lang="en-US" sz="4308" dirty="0">
                <a:solidFill>
                  <a:srgbClr val="FCAA32"/>
                </a:solidFill>
                <a:latin typeface="Champion"/>
                <a:ea typeface="Champion"/>
                <a:cs typeface="Champion"/>
                <a:sym typeface="Champion"/>
              </a:rPr>
              <a:t>20 SORU</a:t>
            </a:r>
          </a:p>
          <a:p>
            <a:pPr algn="l">
              <a:lnSpc>
                <a:spcPts val="6032"/>
              </a:lnSpc>
            </a:pPr>
            <a:endParaRPr lang="en-US" sz="4308" dirty="0">
              <a:solidFill>
                <a:srgbClr val="FCAA32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marL="986044" lvl="1" indent="-493022" algn="l">
              <a:lnSpc>
                <a:spcPts val="6393"/>
              </a:lnSpc>
              <a:buFont typeface="Arial"/>
              <a:buChar char="•"/>
            </a:pPr>
            <a:r>
              <a:rPr lang="en-US" sz="4567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FEN BİLİMLERİ: </a:t>
            </a:r>
            <a:r>
              <a:rPr lang="en-US" sz="4567" dirty="0">
                <a:solidFill>
                  <a:srgbClr val="FCAA32"/>
                </a:solidFill>
                <a:latin typeface="Champion"/>
                <a:ea typeface="Champion"/>
                <a:cs typeface="Champion"/>
                <a:sym typeface="Champion"/>
              </a:rPr>
              <a:t>20 SORU</a:t>
            </a:r>
          </a:p>
          <a:p>
            <a:pPr algn="l">
              <a:lnSpc>
                <a:spcPts val="6393"/>
              </a:lnSpc>
            </a:pPr>
            <a:endParaRPr lang="en-US" sz="4567" dirty="0">
              <a:solidFill>
                <a:srgbClr val="FCAA32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algn="l">
              <a:lnSpc>
                <a:spcPts val="7373"/>
              </a:lnSpc>
              <a:spcBef>
                <a:spcPct val="0"/>
              </a:spcBef>
            </a:pPr>
            <a:endParaRPr lang="tr-TR" sz="4567" dirty="0">
              <a:solidFill>
                <a:srgbClr val="FCAA32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algn="l">
              <a:lnSpc>
                <a:spcPts val="7373"/>
              </a:lnSpc>
              <a:spcBef>
                <a:spcPct val="0"/>
              </a:spcBef>
            </a:pPr>
            <a:r>
              <a:rPr lang="en-US" sz="5267" dirty="0" smtClean="0">
                <a:solidFill>
                  <a:srgbClr val="C00000"/>
                </a:solidFill>
                <a:latin typeface="Champion"/>
                <a:ea typeface="Champion"/>
                <a:cs typeface="Champion"/>
                <a:sym typeface="Champion"/>
              </a:rPr>
              <a:t>2</a:t>
            </a:r>
            <a:r>
              <a:rPr lang="en-US" sz="5267" dirty="0">
                <a:solidFill>
                  <a:srgbClr val="C00000"/>
                </a:solidFill>
                <a:latin typeface="Champion"/>
                <a:ea typeface="Champion"/>
                <a:cs typeface="Champion"/>
                <a:sym typeface="Champion"/>
              </a:rPr>
              <a:t>. </a:t>
            </a:r>
            <a:r>
              <a:rPr lang="en-US" sz="5267" dirty="0" smtClean="0">
                <a:solidFill>
                  <a:srgbClr val="C00000"/>
                </a:solidFill>
                <a:latin typeface="Champion"/>
                <a:ea typeface="Champion"/>
                <a:cs typeface="Champion"/>
                <a:sym typeface="Champion"/>
              </a:rPr>
              <a:t>OTURUM</a:t>
            </a:r>
            <a:r>
              <a:rPr lang="tr-TR" sz="5267" dirty="0" smtClean="0">
                <a:solidFill>
                  <a:srgbClr val="C00000"/>
                </a:solidFill>
                <a:latin typeface="Champion"/>
                <a:ea typeface="Champion"/>
                <a:cs typeface="Champion"/>
                <a:sym typeface="Champion"/>
              </a:rPr>
              <a:t>:</a:t>
            </a:r>
            <a:r>
              <a:rPr lang="en-US" sz="5267" dirty="0" smtClean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r>
              <a:rPr lang="en-US" sz="5267" dirty="0">
                <a:solidFill>
                  <a:srgbClr val="D4262C"/>
                </a:solidFill>
                <a:latin typeface="Champion"/>
                <a:ea typeface="Champion"/>
                <a:cs typeface="Champion"/>
                <a:sym typeface="Champion"/>
              </a:rPr>
              <a:t>80 DK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6400" y="342900"/>
            <a:ext cx="15100183" cy="10287000"/>
          </a:xfrm>
          <a:custGeom>
            <a:avLst/>
            <a:gdLst/>
            <a:ahLst/>
            <a:cxnLst/>
            <a:rect l="l" t="t" r="r" b="b"/>
            <a:pathLst>
              <a:path w="15100183" h="10287000">
                <a:moveTo>
                  <a:pt x="0" y="0"/>
                </a:moveTo>
                <a:lnTo>
                  <a:pt x="15100184" y="0"/>
                </a:lnTo>
                <a:lnTo>
                  <a:pt x="15100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9200" y="-266700"/>
            <a:ext cx="15770149" cy="11413645"/>
          </a:xfrm>
          <a:custGeom>
            <a:avLst/>
            <a:gdLst/>
            <a:ahLst/>
            <a:cxnLst/>
            <a:rect l="l" t="t" r="r" b="b"/>
            <a:pathLst>
              <a:path w="15770149" h="11413645">
                <a:moveTo>
                  <a:pt x="0" y="0"/>
                </a:moveTo>
                <a:lnTo>
                  <a:pt x="15770149" y="0"/>
                </a:lnTo>
                <a:lnTo>
                  <a:pt x="15770149" y="11413645"/>
                </a:lnTo>
                <a:lnTo>
                  <a:pt x="0" y="11413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8016" y="442634"/>
            <a:ext cx="6946226" cy="3515421"/>
          </a:xfrm>
          <a:custGeom>
            <a:avLst/>
            <a:gdLst/>
            <a:ahLst/>
            <a:cxnLst/>
            <a:rect l="l" t="t" r="r" b="b"/>
            <a:pathLst>
              <a:path w="6946226" h="3515421">
                <a:moveTo>
                  <a:pt x="0" y="0"/>
                </a:moveTo>
                <a:lnTo>
                  <a:pt x="6946226" y="0"/>
                </a:lnTo>
                <a:lnTo>
                  <a:pt x="6946226" y="3515421"/>
                </a:lnTo>
                <a:lnTo>
                  <a:pt x="0" y="3515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8016" y="3238500"/>
            <a:ext cx="7103316" cy="5585514"/>
          </a:xfrm>
          <a:custGeom>
            <a:avLst/>
            <a:gdLst/>
            <a:ahLst/>
            <a:cxnLst/>
            <a:rect l="l" t="t" r="r" b="b"/>
            <a:pathLst>
              <a:path w="7103316" h="5585514">
                <a:moveTo>
                  <a:pt x="0" y="0"/>
                </a:moveTo>
                <a:lnTo>
                  <a:pt x="7103316" y="0"/>
                </a:lnTo>
                <a:lnTo>
                  <a:pt x="7103316" y="5585514"/>
                </a:lnTo>
                <a:lnTo>
                  <a:pt x="0" y="5585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32981" y="1454617"/>
            <a:ext cx="6975939" cy="6975939"/>
          </a:xfrm>
          <a:custGeom>
            <a:avLst/>
            <a:gdLst/>
            <a:ahLst/>
            <a:cxnLst/>
            <a:rect l="l" t="t" r="r" b="b"/>
            <a:pathLst>
              <a:path w="6975939" h="6975939">
                <a:moveTo>
                  <a:pt x="0" y="0"/>
                </a:moveTo>
                <a:lnTo>
                  <a:pt x="6975939" y="0"/>
                </a:lnTo>
                <a:lnTo>
                  <a:pt x="6975939" y="6975939"/>
                </a:lnTo>
                <a:lnTo>
                  <a:pt x="0" y="69759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2333729" y="2437015"/>
            <a:ext cx="2495516" cy="921072"/>
          </a:xfrm>
          <a:custGeom>
            <a:avLst/>
            <a:gdLst/>
            <a:ahLst/>
            <a:cxnLst/>
            <a:rect l="l" t="t" r="r" b="b"/>
            <a:pathLst>
              <a:path w="2495516" h="921072">
                <a:moveTo>
                  <a:pt x="0" y="0"/>
                </a:moveTo>
                <a:lnTo>
                  <a:pt x="2495515" y="0"/>
                </a:lnTo>
                <a:lnTo>
                  <a:pt x="2495515" y="921072"/>
                </a:lnTo>
                <a:lnTo>
                  <a:pt x="0" y="921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90341" y="1478343"/>
            <a:ext cx="3784486" cy="1377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85"/>
              </a:lnSpc>
              <a:spcBef>
                <a:spcPct val="0"/>
              </a:spcBef>
            </a:pPr>
            <a:r>
              <a:rPr lang="en-US" sz="7275" dirty="0">
                <a:solidFill>
                  <a:srgbClr val="064D34"/>
                </a:solidFill>
                <a:latin typeface="Champion"/>
                <a:ea typeface="Champion"/>
                <a:cs typeface="Champion"/>
                <a:sym typeface="Champion"/>
              </a:rPr>
              <a:t>KAT SAYI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56647" y="4999475"/>
            <a:ext cx="5766913" cy="5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6"/>
              </a:lnSpc>
            </a:pPr>
            <a:r>
              <a:rPr lang="en-US" sz="4297" dirty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</a:p>
          <a:p>
            <a:pPr algn="l">
              <a:lnSpc>
                <a:spcPts val="6016"/>
              </a:lnSpc>
            </a:pPr>
            <a:r>
              <a:rPr lang="en-US" sz="4297" dirty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BİR SINAVDA HER NET BAŞINA ALINAN PUANA </a:t>
            </a:r>
            <a:r>
              <a:rPr lang="en-US" sz="4297" dirty="0" smtClean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DEN</a:t>
            </a:r>
            <a:r>
              <a:rPr lang="tr-TR" sz="4297" dirty="0" smtClean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İL</a:t>
            </a:r>
            <a:r>
              <a:rPr lang="en-US" sz="4297" dirty="0" smtClean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MEKTEDİR</a:t>
            </a:r>
            <a:r>
              <a:rPr lang="en-US" sz="4297" dirty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.</a:t>
            </a:r>
          </a:p>
          <a:p>
            <a:pPr algn="l">
              <a:lnSpc>
                <a:spcPts val="6016"/>
              </a:lnSpc>
            </a:pPr>
            <a:endParaRPr lang="en-US" sz="4297" dirty="0">
              <a:solidFill>
                <a:srgbClr val="000000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algn="l">
              <a:lnSpc>
                <a:spcPts val="6016"/>
              </a:lnSpc>
            </a:pPr>
            <a:endParaRPr lang="en-US" sz="4297" dirty="0">
              <a:solidFill>
                <a:srgbClr val="000000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algn="l">
              <a:lnSpc>
                <a:spcPts val="6016"/>
              </a:lnSpc>
              <a:spcBef>
                <a:spcPct val="0"/>
              </a:spcBef>
            </a:pPr>
            <a:endParaRPr lang="en-US" sz="4297" dirty="0">
              <a:solidFill>
                <a:srgbClr val="000000"/>
              </a:solidFill>
              <a:latin typeface="Champion"/>
              <a:ea typeface="Champion"/>
              <a:cs typeface="Champion"/>
              <a:sym typeface="Champio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34600" y="1798952"/>
            <a:ext cx="5766913" cy="234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6"/>
              </a:lnSpc>
            </a:pPr>
            <a:r>
              <a:rPr lang="en-US" sz="4297" dirty="0">
                <a:solidFill>
                  <a:srgbClr val="004AAD"/>
                </a:solidFill>
                <a:latin typeface="Champion"/>
                <a:ea typeface="Champion"/>
                <a:cs typeface="Champion"/>
                <a:sym typeface="Champion"/>
              </a:rPr>
              <a:t>TÜRKÇE</a:t>
            </a:r>
          </a:p>
          <a:p>
            <a:pPr algn="l">
              <a:lnSpc>
                <a:spcPts val="6016"/>
              </a:lnSpc>
            </a:pPr>
            <a:r>
              <a:rPr lang="en-US" sz="4297" dirty="0">
                <a:solidFill>
                  <a:srgbClr val="004AAD"/>
                </a:solidFill>
                <a:latin typeface="Champion"/>
                <a:ea typeface="Champion"/>
                <a:cs typeface="Champion"/>
                <a:sym typeface="Champion"/>
              </a:rPr>
              <a:t>FEN BİLİMLERİ</a:t>
            </a:r>
          </a:p>
          <a:p>
            <a:pPr algn="l">
              <a:lnSpc>
                <a:spcPts val="6016"/>
              </a:lnSpc>
              <a:spcBef>
                <a:spcPct val="0"/>
              </a:spcBef>
            </a:pPr>
            <a:r>
              <a:rPr lang="en-US" sz="4297" dirty="0">
                <a:solidFill>
                  <a:srgbClr val="004AAD"/>
                </a:solidFill>
                <a:latin typeface="Champion"/>
                <a:ea typeface="Champion"/>
                <a:cs typeface="Champion"/>
                <a:sym typeface="Champion"/>
              </a:rPr>
              <a:t>MATEMATİK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34009" y="4972050"/>
            <a:ext cx="5766913" cy="234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6"/>
              </a:lnSpc>
            </a:pPr>
            <a:r>
              <a:rPr lang="en-US" sz="4297">
                <a:solidFill>
                  <a:srgbClr val="C76528"/>
                </a:solidFill>
                <a:latin typeface="Champion"/>
                <a:ea typeface="Champion"/>
                <a:cs typeface="Champion"/>
                <a:sym typeface="Champion"/>
              </a:rPr>
              <a:t>DİN KÜLTÜRÜ</a:t>
            </a:r>
          </a:p>
          <a:p>
            <a:pPr algn="l">
              <a:lnSpc>
                <a:spcPts val="6016"/>
              </a:lnSpc>
            </a:pPr>
            <a:r>
              <a:rPr lang="en-US" sz="4297">
                <a:solidFill>
                  <a:srgbClr val="C76528"/>
                </a:solidFill>
                <a:latin typeface="Champion"/>
                <a:ea typeface="Champion"/>
                <a:cs typeface="Champion"/>
                <a:sym typeface="Champion"/>
              </a:rPr>
              <a:t>TC İNKILAP </a:t>
            </a:r>
          </a:p>
          <a:p>
            <a:pPr algn="l">
              <a:lnSpc>
                <a:spcPts val="6016"/>
              </a:lnSpc>
              <a:spcBef>
                <a:spcPct val="0"/>
              </a:spcBef>
            </a:pPr>
            <a:r>
              <a:rPr lang="en-US" sz="4297">
                <a:solidFill>
                  <a:srgbClr val="C76528"/>
                </a:solidFill>
                <a:latin typeface="Champion"/>
                <a:ea typeface="Champion"/>
                <a:cs typeface="Champion"/>
                <a:sym typeface="Champion"/>
              </a:rPr>
              <a:t>İNGİLİZCE</a:t>
            </a:r>
          </a:p>
        </p:txBody>
      </p:sp>
      <p:sp>
        <p:nvSpPr>
          <p:cNvPr id="10" name="TextBox 10"/>
          <p:cNvSpPr txBox="1"/>
          <p:nvPr/>
        </p:nvSpPr>
        <p:spPr>
          <a:xfrm rot="-123446">
            <a:off x="13860258" y="2067038"/>
            <a:ext cx="1909625" cy="123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85"/>
              </a:lnSpc>
              <a:spcBef>
                <a:spcPct val="0"/>
              </a:spcBef>
            </a:pPr>
            <a:r>
              <a:rPr lang="en-US" sz="7275">
                <a:solidFill>
                  <a:srgbClr val="D4262C"/>
                </a:solidFill>
                <a:latin typeface="Capriola"/>
                <a:ea typeface="Capriola"/>
                <a:cs typeface="Capriola"/>
                <a:sym typeface="Capriola"/>
              </a:rPr>
              <a:t>4</a:t>
            </a:r>
          </a:p>
        </p:txBody>
      </p:sp>
      <p:sp>
        <p:nvSpPr>
          <p:cNvPr id="11" name="Freeform 11"/>
          <p:cNvSpPr/>
          <p:nvPr/>
        </p:nvSpPr>
        <p:spPr>
          <a:xfrm rot="5483373">
            <a:off x="10399786" y="5686725"/>
            <a:ext cx="2149111" cy="793217"/>
          </a:xfrm>
          <a:custGeom>
            <a:avLst/>
            <a:gdLst/>
            <a:ahLst/>
            <a:cxnLst/>
            <a:rect l="l" t="t" r="r" b="b"/>
            <a:pathLst>
              <a:path w="2149111" h="793217">
                <a:moveTo>
                  <a:pt x="0" y="0"/>
                </a:moveTo>
                <a:lnTo>
                  <a:pt x="2149110" y="0"/>
                </a:lnTo>
                <a:lnTo>
                  <a:pt x="2149110" y="793217"/>
                </a:lnTo>
                <a:lnTo>
                  <a:pt x="0" y="7932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-123446">
            <a:off x="9554963" y="5414043"/>
            <a:ext cx="1909625" cy="123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85"/>
              </a:lnSpc>
              <a:spcBef>
                <a:spcPct val="0"/>
              </a:spcBef>
            </a:pPr>
            <a:r>
              <a:rPr lang="en-US" sz="7275" dirty="0">
                <a:solidFill>
                  <a:srgbClr val="D4262C"/>
                </a:solidFill>
                <a:latin typeface="Capriola"/>
                <a:ea typeface="Capriola"/>
                <a:cs typeface="Capriola"/>
                <a:sym typeface="Capriola"/>
              </a:rPr>
              <a:t>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3113" y="1699120"/>
            <a:ext cx="13681773" cy="7559180"/>
          </a:xfrm>
          <a:custGeom>
            <a:avLst/>
            <a:gdLst/>
            <a:ahLst/>
            <a:cxnLst/>
            <a:rect l="l" t="t" r="r" b="b"/>
            <a:pathLst>
              <a:path w="13681773" h="7559180">
                <a:moveTo>
                  <a:pt x="0" y="0"/>
                </a:moveTo>
                <a:lnTo>
                  <a:pt x="13681774" y="0"/>
                </a:lnTo>
                <a:lnTo>
                  <a:pt x="13681774" y="7559180"/>
                </a:lnTo>
                <a:lnTo>
                  <a:pt x="0" y="7559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49642" y="3070417"/>
            <a:ext cx="12574488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4297" dirty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SINAVA KATILIM </a:t>
            </a:r>
            <a:r>
              <a:rPr lang="en-US" sz="4297" u="sng" dirty="0">
                <a:solidFill>
                  <a:srgbClr val="D4262C"/>
                </a:solidFill>
                <a:latin typeface="Champion"/>
                <a:ea typeface="Champion"/>
                <a:cs typeface="Champion"/>
                <a:sym typeface="Champion"/>
              </a:rPr>
              <a:t>GÖNÜLLÜLÜK</a:t>
            </a:r>
            <a:r>
              <a:rPr lang="en-US" sz="4297" dirty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 </a:t>
            </a:r>
            <a:endParaRPr lang="tr-TR" sz="4297" dirty="0" smtClean="0">
              <a:solidFill>
                <a:srgbClr val="000000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algn="ctr">
              <a:lnSpc>
                <a:spcPts val="6016"/>
              </a:lnSpc>
            </a:pPr>
            <a:r>
              <a:rPr lang="en-US" sz="4297" dirty="0" smtClean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ESASINA </a:t>
            </a:r>
            <a:r>
              <a:rPr lang="en-US" sz="4297" dirty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DAYANIR.</a:t>
            </a:r>
          </a:p>
          <a:p>
            <a:pPr algn="ctr">
              <a:lnSpc>
                <a:spcPts val="6016"/>
              </a:lnSpc>
            </a:pPr>
            <a:endParaRPr lang="tr-TR" sz="4297" dirty="0">
              <a:solidFill>
                <a:srgbClr val="000000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algn="ctr">
              <a:lnSpc>
                <a:spcPts val="6016"/>
              </a:lnSpc>
            </a:pPr>
            <a:endParaRPr lang="en-US" sz="4297" dirty="0">
              <a:solidFill>
                <a:srgbClr val="000000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algn="ctr">
              <a:lnSpc>
                <a:spcPts val="6016"/>
              </a:lnSpc>
              <a:spcBef>
                <a:spcPct val="0"/>
              </a:spcBef>
            </a:pPr>
            <a:r>
              <a:rPr lang="en-US" sz="4297" dirty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SINAVDA SADECE </a:t>
            </a:r>
            <a:endParaRPr lang="tr-TR" sz="4297" dirty="0" smtClean="0">
              <a:solidFill>
                <a:srgbClr val="000000"/>
              </a:solidFill>
              <a:latin typeface="Champion"/>
              <a:ea typeface="Champion"/>
              <a:cs typeface="Champion"/>
              <a:sym typeface="Champion"/>
            </a:endParaRPr>
          </a:p>
          <a:p>
            <a:pPr algn="ctr">
              <a:lnSpc>
                <a:spcPts val="6016"/>
              </a:lnSpc>
              <a:spcBef>
                <a:spcPct val="0"/>
              </a:spcBef>
            </a:pPr>
            <a:r>
              <a:rPr lang="en-US" sz="4297" u="sng" dirty="0" smtClean="0">
                <a:solidFill>
                  <a:srgbClr val="D4262C"/>
                </a:solidFill>
                <a:latin typeface="Champion"/>
                <a:ea typeface="Champion"/>
                <a:cs typeface="Champion"/>
                <a:sym typeface="Champion"/>
              </a:rPr>
              <a:t>8.SINIF </a:t>
            </a:r>
            <a:r>
              <a:rPr lang="en-US" sz="4297" u="sng" dirty="0">
                <a:solidFill>
                  <a:srgbClr val="D4262C"/>
                </a:solidFill>
                <a:latin typeface="Champion"/>
                <a:ea typeface="Champion"/>
                <a:cs typeface="Champion"/>
                <a:sym typeface="Champion"/>
              </a:rPr>
              <a:t>KONULARI</a:t>
            </a:r>
            <a:r>
              <a:rPr lang="en-US" sz="4297" dirty="0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 ÇIKMAKTADIR.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0227" y="157365"/>
            <a:ext cx="6946226" cy="3515421"/>
          </a:xfrm>
          <a:custGeom>
            <a:avLst/>
            <a:gdLst/>
            <a:ahLst/>
            <a:cxnLst/>
            <a:rect l="l" t="t" r="r" b="b"/>
            <a:pathLst>
              <a:path w="6946226" h="3515421">
                <a:moveTo>
                  <a:pt x="0" y="0"/>
                </a:moveTo>
                <a:lnTo>
                  <a:pt x="6946226" y="0"/>
                </a:lnTo>
                <a:lnTo>
                  <a:pt x="6946226" y="3515421"/>
                </a:lnTo>
                <a:lnTo>
                  <a:pt x="0" y="3515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403" y="3674584"/>
            <a:ext cx="7315200" cy="1468916"/>
          </a:xfrm>
          <a:custGeom>
            <a:avLst/>
            <a:gdLst/>
            <a:ahLst/>
            <a:cxnLst/>
            <a:rect l="l" t="t" r="r" b="b"/>
            <a:pathLst>
              <a:path w="7315200" h="1468916">
                <a:moveTo>
                  <a:pt x="0" y="0"/>
                </a:moveTo>
                <a:lnTo>
                  <a:pt x="7315200" y="0"/>
                </a:lnTo>
                <a:lnTo>
                  <a:pt x="7315200" y="1468916"/>
                </a:lnTo>
                <a:lnTo>
                  <a:pt x="0" y="146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13965" y="1340061"/>
            <a:ext cx="5238750" cy="950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5"/>
              </a:lnSpc>
              <a:spcBef>
                <a:spcPct val="0"/>
              </a:spcBef>
            </a:pPr>
            <a:r>
              <a:rPr lang="en-US" sz="4975">
                <a:solidFill>
                  <a:srgbClr val="064D34"/>
                </a:solidFill>
                <a:latin typeface="Champion"/>
                <a:ea typeface="Champion"/>
                <a:cs typeface="Champion"/>
                <a:sym typeface="Champion"/>
              </a:rPr>
              <a:t>TERCİH İŞLEMLERİ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00400" y="3549357"/>
            <a:ext cx="6936352" cy="171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6"/>
              </a:lnSpc>
            </a:pPr>
            <a:r>
              <a:rPr lang="en-US" sz="4768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MERKEZİ </a:t>
            </a:r>
          </a:p>
          <a:p>
            <a:pPr algn="l">
              <a:lnSpc>
                <a:spcPts val="6256"/>
              </a:lnSpc>
              <a:spcBef>
                <a:spcPct val="0"/>
              </a:spcBef>
            </a:pPr>
            <a:r>
              <a:rPr lang="en-US" sz="4468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YERLEŞTİRME</a:t>
            </a:r>
          </a:p>
        </p:txBody>
      </p:sp>
      <p:sp>
        <p:nvSpPr>
          <p:cNvPr id="6" name="Freeform 6"/>
          <p:cNvSpPr/>
          <p:nvPr/>
        </p:nvSpPr>
        <p:spPr>
          <a:xfrm>
            <a:off x="5060143" y="5723694"/>
            <a:ext cx="7315200" cy="1468916"/>
          </a:xfrm>
          <a:custGeom>
            <a:avLst/>
            <a:gdLst/>
            <a:ahLst/>
            <a:cxnLst/>
            <a:rect l="l" t="t" r="r" b="b"/>
            <a:pathLst>
              <a:path w="7315200" h="1468916">
                <a:moveTo>
                  <a:pt x="0" y="0"/>
                </a:moveTo>
                <a:lnTo>
                  <a:pt x="7315200" y="0"/>
                </a:lnTo>
                <a:lnTo>
                  <a:pt x="7315200" y="1468916"/>
                </a:lnTo>
                <a:lnTo>
                  <a:pt x="0" y="146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467600" y="5579803"/>
            <a:ext cx="6936352" cy="171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6"/>
              </a:lnSpc>
            </a:pPr>
            <a:r>
              <a:rPr lang="en-US" sz="4768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YEREL  </a:t>
            </a:r>
          </a:p>
          <a:p>
            <a:pPr algn="l">
              <a:lnSpc>
                <a:spcPts val="6256"/>
              </a:lnSpc>
              <a:spcBef>
                <a:spcPct val="0"/>
              </a:spcBef>
            </a:pPr>
            <a:r>
              <a:rPr lang="en-US" sz="4468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YERLEŞTİRME</a:t>
            </a:r>
          </a:p>
        </p:txBody>
      </p:sp>
      <p:sp>
        <p:nvSpPr>
          <p:cNvPr id="8" name="Freeform 8"/>
          <p:cNvSpPr/>
          <p:nvPr/>
        </p:nvSpPr>
        <p:spPr>
          <a:xfrm>
            <a:off x="9648915" y="7789384"/>
            <a:ext cx="7315200" cy="1468916"/>
          </a:xfrm>
          <a:custGeom>
            <a:avLst/>
            <a:gdLst/>
            <a:ahLst/>
            <a:cxnLst/>
            <a:rect l="l" t="t" r="r" b="b"/>
            <a:pathLst>
              <a:path w="7315200" h="1468916">
                <a:moveTo>
                  <a:pt x="0" y="0"/>
                </a:moveTo>
                <a:lnTo>
                  <a:pt x="7315200" y="0"/>
                </a:lnTo>
                <a:lnTo>
                  <a:pt x="7315200" y="1468916"/>
                </a:lnTo>
                <a:lnTo>
                  <a:pt x="0" y="146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982864" y="7655464"/>
            <a:ext cx="6936352" cy="176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6"/>
              </a:lnSpc>
            </a:pPr>
            <a:r>
              <a:rPr lang="en-US" sz="4768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PANSİYONLU</a:t>
            </a:r>
          </a:p>
          <a:p>
            <a:pPr algn="l">
              <a:lnSpc>
                <a:spcPts val="6676"/>
              </a:lnSpc>
              <a:spcBef>
                <a:spcPct val="0"/>
              </a:spcBef>
            </a:pPr>
            <a:r>
              <a:rPr lang="en-US" sz="4768" dirty="0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OKULLAR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5497" y="647700"/>
            <a:ext cx="8267209" cy="4183959"/>
          </a:xfrm>
          <a:custGeom>
            <a:avLst/>
            <a:gdLst/>
            <a:ahLst/>
            <a:cxnLst/>
            <a:rect l="l" t="t" r="r" b="b"/>
            <a:pathLst>
              <a:path w="8267209" h="4183959">
                <a:moveTo>
                  <a:pt x="0" y="0"/>
                </a:moveTo>
                <a:lnTo>
                  <a:pt x="8267209" y="0"/>
                </a:lnTo>
                <a:lnTo>
                  <a:pt x="8267209" y="4183959"/>
                </a:lnTo>
                <a:lnTo>
                  <a:pt x="0" y="4183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3528" y="4059349"/>
            <a:ext cx="7103316" cy="5585514"/>
          </a:xfrm>
          <a:custGeom>
            <a:avLst/>
            <a:gdLst/>
            <a:ahLst/>
            <a:cxnLst/>
            <a:rect l="l" t="t" r="r" b="b"/>
            <a:pathLst>
              <a:path w="7103316" h="5585514">
                <a:moveTo>
                  <a:pt x="0" y="0"/>
                </a:moveTo>
                <a:lnTo>
                  <a:pt x="7103316" y="0"/>
                </a:lnTo>
                <a:lnTo>
                  <a:pt x="7103316" y="5585514"/>
                </a:lnTo>
                <a:lnTo>
                  <a:pt x="0" y="5585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92706" y="3522248"/>
            <a:ext cx="8401578" cy="4274303"/>
          </a:xfrm>
          <a:custGeom>
            <a:avLst/>
            <a:gdLst/>
            <a:ahLst/>
            <a:cxnLst/>
            <a:rect l="l" t="t" r="r" b="b"/>
            <a:pathLst>
              <a:path w="8401578" h="4274303">
                <a:moveTo>
                  <a:pt x="0" y="0"/>
                </a:moveTo>
                <a:lnTo>
                  <a:pt x="8401579" y="0"/>
                </a:lnTo>
                <a:lnTo>
                  <a:pt x="8401579" y="4274303"/>
                </a:lnTo>
                <a:lnTo>
                  <a:pt x="0" y="42743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68200" y="647700"/>
            <a:ext cx="2570181" cy="3142455"/>
          </a:xfrm>
          <a:custGeom>
            <a:avLst/>
            <a:gdLst/>
            <a:ahLst/>
            <a:cxnLst/>
            <a:rect l="l" t="t" r="r" b="b"/>
            <a:pathLst>
              <a:path w="2570181" h="3142455">
                <a:moveTo>
                  <a:pt x="0" y="0"/>
                </a:moveTo>
                <a:lnTo>
                  <a:pt x="2570180" y="0"/>
                </a:lnTo>
                <a:lnTo>
                  <a:pt x="2570180" y="3142455"/>
                </a:lnTo>
                <a:lnTo>
                  <a:pt x="0" y="31424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42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36389" y="1316001"/>
            <a:ext cx="5257973" cy="235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83"/>
              </a:lnSpc>
            </a:pPr>
            <a:r>
              <a:rPr lang="en-US" sz="6416" dirty="0">
                <a:solidFill>
                  <a:srgbClr val="064D34"/>
                </a:solidFill>
                <a:latin typeface="Champion"/>
                <a:ea typeface="Champion"/>
                <a:cs typeface="Champion"/>
                <a:sym typeface="Champion"/>
              </a:rPr>
              <a:t>YEREL</a:t>
            </a:r>
          </a:p>
          <a:p>
            <a:pPr algn="ctr">
              <a:lnSpc>
                <a:spcPts val="8983"/>
              </a:lnSpc>
              <a:spcBef>
                <a:spcPct val="0"/>
              </a:spcBef>
            </a:pPr>
            <a:r>
              <a:rPr lang="en-US" sz="6416" dirty="0">
                <a:solidFill>
                  <a:srgbClr val="064D34"/>
                </a:solidFill>
                <a:latin typeface="Champion"/>
                <a:ea typeface="Champion"/>
                <a:cs typeface="Champion"/>
                <a:sym typeface="Champion"/>
              </a:rPr>
              <a:t> YERLEŞTİRME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85842" y="6079582"/>
            <a:ext cx="8401" cy="121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83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470990" y="6155782"/>
            <a:ext cx="6168392" cy="311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  <a:spcBef>
                <a:spcPct val="0"/>
              </a:spcBef>
            </a:pPr>
            <a:r>
              <a:rPr lang="en-US" sz="4297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Ortaöğretim başarı puanına </a:t>
            </a:r>
            <a:r>
              <a:rPr lang="en-US" sz="4297">
                <a:solidFill>
                  <a:srgbClr val="E21726"/>
                </a:solidFill>
                <a:latin typeface="Champion"/>
                <a:ea typeface="Champion"/>
                <a:cs typeface="Champion"/>
                <a:sym typeface="Champion"/>
              </a:rPr>
              <a:t>(OBP) göre</a:t>
            </a:r>
            <a:r>
              <a:rPr lang="en-US" sz="4297">
                <a:solidFill>
                  <a:srgbClr val="000000"/>
                </a:solidFill>
                <a:latin typeface="Champion"/>
                <a:ea typeface="Champion"/>
                <a:cs typeface="Champion"/>
                <a:sym typeface="Champion"/>
              </a:rPr>
              <a:t> öğrencilerin tercih yaptıkları bölümdür.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77796" y="3693829"/>
            <a:ext cx="6631399" cy="376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1"/>
              </a:lnSpc>
              <a:spcBef>
                <a:spcPct val="0"/>
              </a:spcBef>
            </a:pPr>
            <a:r>
              <a:rPr lang="en-US" sz="4229">
                <a:solidFill>
                  <a:srgbClr val="FFFFFF"/>
                </a:solidFill>
                <a:latin typeface="Champion"/>
                <a:ea typeface="Champion"/>
                <a:cs typeface="Champion"/>
                <a:sym typeface="Champion"/>
              </a:rPr>
              <a:t>Yerel yerleştirme tercihi yapmak zorunlu olup, tercih yapmayan öğrencilere diğer tercih ekranları açılmayacaktır.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531</Words>
  <Application>Microsoft Office PowerPoint</Application>
  <PresentationFormat>Özel</PresentationFormat>
  <Paragraphs>130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9" baseType="lpstr">
      <vt:lpstr>Bookman Old Style</vt:lpstr>
      <vt:lpstr>Champion</vt:lpstr>
      <vt:lpstr>Open Sans 1 Bold</vt:lpstr>
      <vt:lpstr>TT Commons Pro Bold</vt:lpstr>
      <vt:lpstr>Open Sans 2 Bold</vt:lpstr>
      <vt:lpstr>Arial</vt:lpstr>
      <vt:lpstr>Calibri</vt:lpstr>
      <vt:lpstr>Capriola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LGS NEDİR? Semineri Kopyası</dc:title>
  <cp:lastModifiedBy>PC</cp:lastModifiedBy>
  <cp:revision>5</cp:revision>
  <dcterms:created xsi:type="dcterms:W3CDTF">2006-08-16T00:00:00Z</dcterms:created>
  <dcterms:modified xsi:type="dcterms:W3CDTF">2025-01-22T11:19:39Z</dcterms:modified>
  <dc:identifier>DAGc51AOC2Y</dc:identifier>
</cp:coreProperties>
</file>