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4" r:id="rId11"/>
    <p:sldId id="263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63" y="1745109"/>
            <a:ext cx="10386672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14203" y="6419458"/>
            <a:ext cx="1873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69900" y="2735151"/>
            <a:ext cx="10217911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tr-TR" sz="4000" b="1" spc="5" dirty="0" smtClean="0">
                <a:solidFill>
                  <a:srgbClr val="000000"/>
                </a:solidFill>
              </a:rPr>
              <a:t>YÜKSEKÖĞRETİM KURUMLARI</a:t>
            </a:r>
            <a:r>
              <a:rPr lang="tr-TR" sz="4000" b="1" spc="-10" dirty="0" smtClean="0">
                <a:solidFill>
                  <a:srgbClr val="000000"/>
                </a:solidFill>
              </a:rPr>
              <a:t> </a:t>
            </a:r>
            <a:r>
              <a:rPr lang="tr-TR" sz="4000" b="1" spc="5" dirty="0" smtClean="0">
                <a:solidFill>
                  <a:srgbClr val="000000"/>
                </a:solidFill>
              </a:rPr>
              <a:t>SINAVI</a:t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6000" b="1" spc="5" dirty="0" smtClean="0">
                <a:solidFill>
                  <a:srgbClr val="000000"/>
                </a:solidFill>
              </a:rPr>
              <a:t>(YKS)</a:t>
            </a:r>
            <a:r>
              <a:rPr lang="tr-TR" sz="4000" b="1" spc="5" dirty="0" smtClean="0">
                <a:solidFill>
                  <a:srgbClr val="000000"/>
                </a:solidFill>
              </a:rPr>
              <a:t/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4000" spc="5" dirty="0">
                <a:solidFill>
                  <a:srgbClr val="000000"/>
                </a:solidFill>
              </a:rPr>
              <a:t/>
            </a:r>
            <a:br>
              <a:rPr lang="tr-TR" sz="4000" spc="5" dirty="0">
                <a:solidFill>
                  <a:srgbClr val="000000"/>
                </a:solidFill>
              </a:rPr>
            </a:br>
            <a:endParaRPr lang="tr-TR" sz="4000" dirty="0"/>
          </a:p>
        </p:txBody>
      </p:sp>
      <p:sp>
        <p:nvSpPr>
          <p:cNvPr id="79" name="object 79"/>
          <p:cNvSpPr txBox="1"/>
          <p:nvPr/>
        </p:nvSpPr>
        <p:spPr>
          <a:xfrm>
            <a:off x="3614411" y="5546897"/>
            <a:ext cx="39458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7740" marR="5080" indent="-95567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Prof. </a:t>
            </a:r>
            <a:r>
              <a:rPr sz="2800" spc="-55" dirty="0">
                <a:latin typeface="Times New Roman"/>
                <a:cs typeface="Times New Roman"/>
              </a:rPr>
              <a:t>Dr. </a:t>
            </a:r>
            <a:r>
              <a:rPr sz="2800" dirty="0">
                <a:latin typeface="Times New Roman"/>
                <a:cs typeface="Times New Roman"/>
              </a:rPr>
              <a:t>M. </a:t>
            </a:r>
            <a:r>
              <a:rPr sz="2800" spc="-5" dirty="0">
                <a:latin typeface="Times New Roman"/>
                <a:cs typeface="Times New Roman"/>
              </a:rPr>
              <a:t>A. </a:t>
            </a:r>
            <a:r>
              <a:rPr sz="2800" spc="-55" dirty="0">
                <a:latin typeface="Times New Roman"/>
                <a:cs typeface="Times New Roman"/>
              </a:rPr>
              <a:t>Yekta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Saraç  </a:t>
            </a:r>
            <a:r>
              <a:rPr sz="2800" spc="-5" dirty="0">
                <a:latin typeface="Times New Roman"/>
                <a:cs typeface="Times New Roman"/>
              </a:rPr>
              <a:t>YÖK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Başkanı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5221" y="5695569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28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23694" y="5703189"/>
            <a:ext cx="3967479" cy="15240"/>
          </a:xfrm>
          <a:custGeom>
            <a:avLst/>
            <a:gdLst/>
            <a:ahLst/>
            <a:cxnLst/>
            <a:rect l="l" t="t" r="r" b="b"/>
            <a:pathLst>
              <a:path w="3967479" h="15239">
                <a:moveTo>
                  <a:pt x="0" y="15240"/>
                </a:moveTo>
                <a:lnTo>
                  <a:pt x="3966933" y="15240"/>
                </a:lnTo>
                <a:lnTo>
                  <a:pt x="39669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3345" y="5718429"/>
            <a:ext cx="3987800" cy="15240"/>
          </a:xfrm>
          <a:custGeom>
            <a:avLst/>
            <a:gdLst/>
            <a:ahLst/>
            <a:cxnLst/>
            <a:rect l="l" t="t" r="r" b="b"/>
            <a:pathLst>
              <a:path w="3987800" h="15239">
                <a:moveTo>
                  <a:pt x="0" y="15240"/>
                </a:moveTo>
                <a:lnTo>
                  <a:pt x="3987500" y="15240"/>
                </a:lnTo>
                <a:lnTo>
                  <a:pt x="39875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2996" y="5733669"/>
            <a:ext cx="4008120" cy="15240"/>
          </a:xfrm>
          <a:custGeom>
            <a:avLst/>
            <a:gdLst/>
            <a:ahLst/>
            <a:cxnLst/>
            <a:rect l="l" t="t" r="r" b="b"/>
            <a:pathLst>
              <a:path w="4008120" h="15239">
                <a:moveTo>
                  <a:pt x="0" y="15240"/>
                </a:moveTo>
                <a:lnTo>
                  <a:pt x="4008067" y="15240"/>
                </a:lnTo>
                <a:lnTo>
                  <a:pt x="40080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9892" y="5751195"/>
            <a:ext cx="4014470" cy="0"/>
          </a:xfrm>
          <a:custGeom>
            <a:avLst/>
            <a:gdLst/>
            <a:ahLst/>
            <a:cxnLst/>
            <a:rect l="l" t="t" r="r" b="b"/>
            <a:pathLst>
              <a:path w="4014470">
                <a:moveTo>
                  <a:pt x="0" y="0"/>
                </a:moveTo>
                <a:lnTo>
                  <a:pt x="4014237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5325" y="5758815"/>
            <a:ext cx="4023360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05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2236" y="5764149"/>
            <a:ext cx="4029710" cy="15240"/>
          </a:xfrm>
          <a:custGeom>
            <a:avLst/>
            <a:gdLst/>
            <a:ahLst/>
            <a:cxnLst/>
            <a:rect l="l" t="t" r="r" b="b"/>
            <a:pathLst>
              <a:path w="4029709" h="15239">
                <a:moveTo>
                  <a:pt x="0" y="15240"/>
                </a:moveTo>
                <a:lnTo>
                  <a:pt x="4029419" y="15240"/>
                </a:lnTo>
                <a:lnTo>
                  <a:pt x="4029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89147" y="5779389"/>
            <a:ext cx="4036060" cy="15240"/>
          </a:xfrm>
          <a:custGeom>
            <a:avLst/>
            <a:gdLst/>
            <a:ahLst/>
            <a:cxnLst/>
            <a:rect l="l" t="t" r="r" b="b"/>
            <a:pathLst>
              <a:path w="4036059" h="15239">
                <a:moveTo>
                  <a:pt x="0" y="15240"/>
                </a:moveTo>
                <a:lnTo>
                  <a:pt x="4035533" y="15240"/>
                </a:lnTo>
                <a:lnTo>
                  <a:pt x="40355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8220" y="5796915"/>
            <a:ext cx="4037965" cy="0"/>
          </a:xfrm>
          <a:custGeom>
            <a:avLst/>
            <a:gdLst/>
            <a:ahLst/>
            <a:cxnLst/>
            <a:rect l="l" t="t" r="r" b="b"/>
            <a:pathLst>
              <a:path w="4037965">
                <a:moveTo>
                  <a:pt x="0" y="0"/>
                </a:moveTo>
                <a:lnTo>
                  <a:pt x="4037368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86058" y="580453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86058" y="580986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86058" y="582510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6058" y="584568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86058" y="585330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86058" y="58639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86058" y="58769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6058" y="58814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86058" y="58967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6058" y="59119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86058" y="592721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86058" y="5946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6058" y="5953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86058" y="595922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6058" y="59744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86058" y="59919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6058" y="599960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6058" y="600494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6058" y="60201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86058" y="60407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6058" y="60483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6058" y="60506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6058" y="60659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6058" y="60864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86058" y="60940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86058" y="60963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6058" y="6111621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058" y="613295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6058" y="61405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6058" y="61436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6058" y="61588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6058" y="617410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86058" y="618934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86058" y="620458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6058" y="62198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058" y="62350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6058" y="625563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86058" y="62685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86058" y="628154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058" y="62891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86058" y="629145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86058" y="630669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86058" y="6327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058" y="6334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86058" y="633717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86058" y="635241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86058" y="6367653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058" y="63844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86058" y="639965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86058" y="64148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86058" y="64301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058" y="64453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6058" y="64606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6058" y="647814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86058" y="648576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86058" y="64910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86058" y="65063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6058" y="65246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86058" y="653224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86058" y="65368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86058" y="655205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86058" y="65733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86058" y="658101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86058" y="65840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86058" y="65993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86058" y="66198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86058" y="66274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86058" y="663511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86058" y="6640449"/>
            <a:ext cx="4041775" cy="132715"/>
          </a:xfrm>
          <a:custGeom>
            <a:avLst/>
            <a:gdLst/>
            <a:ahLst/>
            <a:cxnLst/>
            <a:rect l="l" t="t" r="r" b="b"/>
            <a:pathLst>
              <a:path w="4041775" h="132714">
                <a:moveTo>
                  <a:pt x="4041648" y="0"/>
                </a:moveTo>
                <a:lnTo>
                  <a:pt x="4041648" y="132588"/>
                </a:lnTo>
                <a:lnTo>
                  <a:pt x="0" y="132588"/>
                </a:lnTo>
                <a:lnTo>
                  <a:pt x="0" y="0"/>
                </a:lnTo>
                <a:lnTo>
                  <a:pt x="4041648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86058" y="67783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86058" y="67882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6058" y="679589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86058" y="680351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86058" y="681342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86058" y="682409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86058" y="683475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86058" y="684237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86058" y="684999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6058" y="685711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3175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6701" y="6861556"/>
            <a:ext cx="4040504" cy="0"/>
          </a:xfrm>
          <a:custGeom>
            <a:avLst/>
            <a:gdLst/>
            <a:ahLst/>
            <a:cxnLst/>
            <a:rect l="l" t="t" r="r" b="b"/>
            <a:pathLst>
              <a:path w="4040504">
                <a:moveTo>
                  <a:pt x="0" y="0"/>
                </a:moveTo>
                <a:lnTo>
                  <a:pt x="4040374" y="0"/>
                </a:lnTo>
              </a:path>
            </a:pathLst>
          </a:custGeom>
          <a:ln w="635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7294" y="6869811"/>
            <a:ext cx="4039235" cy="0"/>
          </a:xfrm>
          <a:custGeom>
            <a:avLst/>
            <a:gdLst/>
            <a:ahLst/>
            <a:cxnLst/>
            <a:rect l="l" t="t" r="r" b="b"/>
            <a:pathLst>
              <a:path w="4039234">
                <a:moveTo>
                  <a:pt x="0" y="0"/>
                </a:moveTo>
                <a:lnTo>
                  <a:pt x="4039202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89456" y="6878193"/>
            <a:ext cx="4035425" cy="0"/>
          </a:xfrm>
          <a:custGeom>
            <a:avLst/>
            <a:gdLst/>
            <a:ahLst/>
            <a:cxnLst/>
            <a:rect l="l" t="t" r="r" b="b"/>
            <a:pathLst>
              <a:path w="4035425">
                <a:moveTo>
                  <a:pt x="0" y="0"/>
                </a:moveTo>
                <a:lnTo>
                  <a:pt x="4034922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90691" y="6883527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4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91618" y="6888099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642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2545" y="6895719"/>
            <a:ext cx="4029075" cy="0"/>
          </a:xfrm>
          <a:custGeom>
            <a:avLst/>
            <a:gdLst/>
            <a:ahLst/>
            <a:cxnLst/>
            <a:rect l="l" t="t" r="r" b="b"/>
            <a:pathLst>
              <a:path w="4029075">
                <a:moveTo>
                  <a:pt x="0" y="0"/>
                </a:moveTo>
                <a:lnTo>
                  <a:pt x="4028807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4707" y="6906387"/>
            <a:ext cx="4024629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527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7822" y="6916293"/>
            <a:ext cx="4018915" cy="0"/>
          </a:xfrm>
          <a:custGeom>
            <a:avLst/>
            <a:gdLst/>
            <a:ahLst/>
            <a:cxnLst/>
            <a:rect l="l" t="t" r="r" b="b"/>
            <a:pathLst>
              <a:path w="4018915">
                <a:moveTo>
                  <a:pt x="0" y="0"/>
                </a:moveTo>
                <a:lnTo>
                  <a:pt x="4018350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4032" y="6926199"/>
            <a:ext cx="4006215" cy="0"/>
          </a:xfrm>
          <a:custGeom>
            <a:avLst/>
            <a:gdLst/>
            <a:ahLst/>
            <a:cxnLst/>
            <a:rect l="l" t="t" r="r" b="b"/>
            <a:pathLst>
              <a:path w="4006215">
                <a:moveTo>
                  <a:pt x="0" y="0"/>
                </a:moveTo>
                <a:lnTo>
                  <a:pt x="4006010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1276" y="6936867"/>
            <a:ext cx="3992245" cy="0"/>
          </a:xfrm>
          <a:custGeom>
            <a:avLst/>
            <a:gdLst/>
            <a:ahLst/>
            <a:cxnLst/>
            <a:rect l="l" t="t" r="r" b="b"/>
            <a:pathLst>
              <a:path w="3992245">
                <a:moveTo>
                  <a:pt x="0" y="0"/>
                </a:moveTo>
                <a:lnTo>
                  <a:pt x="39916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18520" y="6944487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216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21625" y="6952107"/>
            <a:ext cx="3971290" cy="0"/>
          </a:xfrm>
          <a:custGeom>
            <a:avLst/>
            <a:gdLst/>
            <a:ahLst/>
            <a:cxnLst/>
            <a:rect l="l" t="t" r="r" b="b"/>
            <a:pathLst>
              <a:path w="3971290">
                <a:moveTo>
                  <a:pt x="0" y="0"/>
                </a:moveTo>
                <a:lnTo>
                  <a:pt x="3971046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33837" y="69627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6676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49775" y="6972681"/>
            <a:ext cx="3915410" cy="0"/>
          </a:xfrm>
          <a:custGeom>
            <a:avLst/>
            <a:gdLst/>
            <a:ahLst/>
            <a:cxnLst/>
            <a:rect l="l" t="t" r="r" b="b"/>
            <a:pathLst>
              <a:path w="3915409">
                <a:moveTo>
                  <a:pt x="0" y="0"/>
                </a:moveTo>
                <a:lnTo>
                  <a:pt x="3914827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3437" y="6982587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7527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9542" y="6988683"/>
            <a:ext cx="3795395" cy="0"/>
          </a:xfrm>
          <a:custGeom>
            <a:avLst/>
            <a:gdLst/>
            <a:ahLst/>
            <a:cxnLst/>
            <a:rect l="l" t="t" r="r" b="b"/>
            <a:pathLst>
              <a:path w="3795395">
                <a:moveTo>
                  <a:pt x="0" y="0"/>
                </a:moveTo>
                <a:lnTo>
                  <a:pt x="3794775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81485" y="5674232"/>
            <a:ext cx="4051300" cy="1320165"/>
          </a:xfrm>
          <a:custGeom>
            <a:avLst/>
            <a:gdLst/>
            <a:ahLst/>
            <a:cxnLst/>
            <a:rect l="l" t="t" r="r" b="b"/>
            <a:pathLst>
              <a:path w="4051300" h="1320164">
                <a:moveTo>
                  <a:pt x="3915156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1628" y="1303020"/>
                </a:lnTo>
                <a:lnTo>
                  <a:pt x="39624" y="1280160"/>
                </a:lnTo>
                <a:lnTo>
                  <a:pt x="16764" y="1249680"/>
                </a:lnTo>
                <a:lnTo>
                  <a:pt x="3048" y="1211580"/>
                </a:lnTo>
                <a:lnTo>
                  <a:pt x="0" y="1184148"/>
                </a:lnTo>
                <a:lnTo>
                  <a:pt x="0" y="135636"/>
                </a:lnTo>
                <a:lnTo>
                  <a:pt x="3048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16764" y="71628"/>
                </a:lnTo>
                <a:lnTo>
                  <a:pt x="22860" y="59436"/>
                </a:lnTo>
                <a:lnTo>
                  <a:pt x="32004" y="48768"/>
                </a:lnTo>
                <a:lnTo>
                  <a:pt x="39624" y="39624"/>
                </a:lnTo>
                <a:lnTo>
                  <a:pt x="48768" y="30480"/>
                </a:lnTo>
                <a:lnTo>
                  <a:pt x="59436" y="22860"/>
                </a:lnTo>
                <a:lnTo>
                  <a:pt x="71628" y="16764"/>
                </a:lnTo>
                <a:lnTo>
                  <a:pt x="82296" y="10668"/>
                </a:lnTo>
                <a:lnTo>
                  <a:pt x="96012" y="6096"/>
                </a:lnTo>
                <a:lnTo>
                  <a:pt x="108204" y="3048"/>
                </a:lnTo>
                <a:lnTo>
                  <a:pt x="121920" y="0"/>
                </a:lnTo>
                <a:lnTo>
                  <a:pt x="3928872" y="0"/>
                </a:lnTo>
                <a:lnTo>
                  <a:pt x="3942588" y="3048"/>
                </a:lnTo>
                <a:lnTo>
                  <a:pt x="3954780" y="6096"/>
                </a:lnTo>
                <a:lnTo>
                  <a:pt x="3963924" y="9144"/>
                </a:lnTo>
                <a:lnTo>
                  <a:pt x="123444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6868" y="18288"/>
                </a:lnTo>
                <a:lnTo>
                  <a:pt x="74676" y="22860"/>
                </a:lnTo>
                <a:lnTo>
                  <a:pt x="65532" y="30480"/>
                </a:lnTo>
                <a:lnTo>
                  <a:pt x="54864" y="36576"/>
                </a:lnTo>
                <a:lnTo>
                  <a:pt x="45720" y="45720"/>
                </a:lnTo>
                <a:lnTo>
                  <a:pt x="30480" y="64008"/>
                </a:lnTo>
                <a:lnTo>
                  <a:pt x="18288" y="85344"/>
                </a:lnTo>
                <a:lnTo>
                  <a:pt x="15240" y="97536"/>
                </a:lnTo>
                <a:lnTo>
                  <a:pt x="10668" y="109728"/>
                </a:lnTo>
                <a:lnTo>
                  <a:pt x="9144" y="121920"/>
                </a:lnTo>
                <a:lnTo>
                  <a:pt x="9144" y="1196340"/>
                </a:lnTo>
                <a:lnTo>
                  <a:pt x="24384" y="1245108"/>
                </a:lnTo>
                <a:lnTo>
                  <a:pt x="64008" y="128930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4432" y="1310640"/>
                </a:lnTo>
                <a:lnTo>
                  <a:pt x="3956304" y="1313688"/>
                </a:lnTo>
                <a:lnTo>
                  <a:pt x="3942588" y="1316736"/>
                </a:lnTo>
                <a:lnTo>
                  <a:pt x="3915156" y="1319784"/>
                </a:lnTo>
                <a:close/>
              </a:path>
              <a:path w="4051300" h="1320164">
                <a:moveTo>
                  <a:pt x="3964432" y="1310640"/>
                </a:moveTo>
                <a:lnTo>
                  <a:pt x="3927348" y="1310640"/>
                </a:lnTo>
                <a:lnTo>
                  <a:pt x="3941064" y="1309116"/>
                </a:lnTo>
                <a:lnTo>
                  <a:pt x="3953256" y="1306068"/>
                </a:lnTo>
                <a:lnTo>
                  <a:pt x="4005072" y="1274064"/>
                </a:lnTo>
                <a:lnTo>
                  <a:pt x="4032504" y="1234440"/>
                </a:lnTo>
                <a:lnTo>
                  <a:pt x="4041648" y="1197864"/>
                </a:lnTo>
                <a:lnTo>
                  <a:pt x="4041648" y="121920"/>
                </a:lnTo>
                <a:lnTo>
                  <a:pt x="4026408" y="74676"/>
                </a:lnTo>
                <a:lnTo>
                  <a:pt x="3986784" y="30480"/>
                </a:lnTo>
                <a:lnTo>
                  <a:pt x="3941064" y="10668"/>
                </a:lnTo>
                <a:lnTo>
                  <a:pt x="3928872" y="9144"/>
                </a:lnTo>
                <a:lnTo>
                  <a:pt x="3963924" y="9144"/>
                </a:lnTo>
                <a:lnTo>
                  <a:pt x="3968496" y="10668"/>
                </a:lnTo>
                <a:lnTo>
                  <a:pt x="3979164" y="16764"/>
                </a:lnTo>
                <a:lnTo>
                  <a:pt x="3991356" y="22860"/>
                </a:lnTo>
                <a:lnTo>
                  <a:pt x="4000500" y="30480"/>
                </a:lnTo>
                <a:lnTo>
                  <a:pt x="4011168" y="39624"/>
                </a:lnTo>
                <a:lnTo>
                  <a:pt x="4018788" y="48768"/>
                </a:lnTo>
                <a:lnTo>
                  <a:pt x="4027932" y="59436"/>
                </a:lnTo>
                <a:lnTo>
                  <a:pt x="4044696" y="94488"/>
                </a:lnTo>
                <a:lnTo>
                  <a:pt x="4050792" y="135636"/>
                </a:lnTo>
                <a:lnTo>
                  <a:pt x="4050792" y="1184148"/>
                </a:lnTo>
                <a:lnTo>
                  <a:pt x="4047744" y="1211580"/>
                </a:lnTo>
                <a:lnTo>
                  <a:pt x="4044696" y="1223772"/>
                </a:lnTo>
                <a:lnTo>
                  <a:pt x="4040124" y="1237488"/>
                </a:lnTo>
                <a:lnTo>
                  <a:pt x="4034028" y="1248156"/>
                </a:lnTo>
                <a:lnTo>
                  <a:pt x="4027932" y="1260348"/>
                </a:lnTo>
                <a:lnTo>
                  <a:pt x="4020312" y="1269492"/>
                </a:lnTo>
                <a:lnTo>
                  <a:pt x="4011168" y="1280160"/>
                </a:lnTo>
                <a:lnTo>
                  <a:pt x="4002024" y="1287780"/>
                </a:lnTo>
                <a:lnTo>
                  <a:pt x="3991356" y="1296924"/>
                </a:lnTo>
                <a:lnTo>
                  <a:pt x="3980688" y="1303020"/>
                </a:lnTo>
                <a:lnTo>
                  <a:pt x="3968496" y="1309116"/>
                </a:lnTo>
                <a:lnTo>
                  <a:pt x="3964432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7411365" y="6088290"/>
            <a:ext cx="247983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14"/>
              </a:spcBef>
              <a:buChar char="•"/>
              <a:tabLst>
                <a:tab pos="213995" algn="l"/>
              </a:tabLst>
            </a:pPr>
            <a:r>
              <a:rPr sz="2400" b="1" u="sng" spc="155" dirty="0">
                <a:latin typeface="Times New Roman"/>
                <a:cs typeface="Times New Roman"/>
              </a:rPr>
              <a:t>Fen</a:t>
            </a:r>
            <a:r>
              <a:rPr sz="2400" b="1" u="sng" spc="-15" dirty="0">
                <a:latin typeface="Times New Roman"/>
                <a:cs typeface="Times New Roman"/>
              </a:rPr>
              <a:t> </a:t>
            </a:r>
            <a:r>
              <a:rPr sz="2400" b="1" u="sng" spc="10" dirty="0">
                <a:latin typeface="Times New Roman"/>
                <a:cs typeface="Times New Roman"/>
              </a:rPr>
              <a:t>Bilimleri</a:t>
            </a:r>
            <a:endParaRPr sz="2400" b="1" u="sng" dirty="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84062" y="5678805"/>
            <a:ext cx="4504944" cy="1310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1013" y="5674232"/>
            <a:ext cx="4512945" cy="1320165"/>
          </a:xfrm>
          <a:custGeom>
            <a:avLst/>
            <a:gdLst/>
            <a:ahLst/>
            <a:cxnLst/>
            <a:rect l="l" t="t" r="r" b="b"/>
            <a:pathLst>
              <a:path w="4512945" h="1320164">
                <a:moveTo>
                  <a:pt x="437692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15240" y="1249680"/>
                </a:lnTo>
                <a:lnTo>
                  <a:pt x="1524" y="1211580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90644" y="0"/>
                </a:lnTo>
                <a:lnTo>
                  <a:pt x="4404360" y="3048"/>
                </a:lnTo>
                <a:lnTo>
                  <a:pt x="4416552" y="6096"/>
                </a:lnTo>
                <a:lnTo>
                  <a:pt x="4425696" y="9144"/>
                </a:lnTo>
                <a:lnTo>
                  <a:pt x="121920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5344" y="18288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6068"/>
                </a:lnTo>
                <a:lnTo>
                  <a:pt x="121920" y="1310640"/>
                </a:lnTo>
                <a:lnTo>
                  <a:pt x="4426204" y="1310640"/>
                </a:lnTo>
                <a:lnTo>
                  <a:pt x="4418076" y="1313688"/>
                </a:lnTo>
                <a:lnTo>
                  <a:pt x="4404360" y="1316736"/>
                </a:lnTo>
                <a:lnTo>
                  <a:pt x="4376928" y="1319784"/>
                </a:lnTo>
                <a:close/>
              </a:path>
              <a:path w="4512945" h="1320164">
                <a:moveTo>
                  <a:pt x="4426204" y="1310640"/>
                </a:moveTo>
                <a:lnTo>
                  <a:pt x="4390644" y="1310640"/>
                </a:lnTo>
                <a:lnTo>
                  <a:pt x="4402836" y="1309116"/>
                </a:lnTo>
                <a:lnTo>
                  <a:pt x="4415028" y="1306068"/>
                </a:lnTo>
                <a:lnTo>
                  <a:pt x="4466844" y="1274064"/>
                </a:lnTo>
                <a:lnTo>
                  <a:pt x="4494276" y="1234440"/>
                </a:lnTo>
                <a:lnTo>
                  <a:pt x="4503420" y="1197864"/>
                </a:lnTo>
                <a:lnTo>
                  <a:pt x="4503420" y="121920"/>
                </a:lnTo>
                <a:lnTo>
                  <a:pt x="4488180" y="74676"/>
                </a:lnTo>
                <a:lnTo>
                  <a:pt x="4448556" y="30480"/>
                </a:lnTo>
                <a:lnTo>
                  <a:pt x="4402836" y="10668"/>
                </a:lnTo>
                <a:lnTo>
                  <a:pt x="4390644" y="9144"/>
                </a:lnTo>
                <a:lnTo>
                  <a:pt x="4425696" y="9144"/>
                </a:lnTo>
                <a:lnTo>
                  <a:pt x="4430268" y="10668"/>
                </a:lnTo>
                <a:lnTo>
                  <a:pt x="4440936" y="16764"/>
                </a:lnTo>
                <a:lnTo>
                  <a:pt x="4453128" y="22860"/>
                </a:lnTo>
                <a:lnTo>
                  <a:pt x="4482084" y="48768"/>
                </a:lnTo>
                <a:lnTo>
                  <a:pt x="4501896" y="82296"/>
                </a:lnTo>
                <a:lnTo>
                  <a:pt x="4512564" y="135636"/>
                </a:lnTo>
                <a:lnTo>
                  <a:pt x="4512564" y="1184148"/>
                </a:lnTo>
                <a:lnTo>
                  <a:pt x="4509516" y="1211580"/>
                </a:lnTo>
                <a:lnTo>
                  <a:pt x="4506468" y="1223772"/>
                </a:lnTo>
                <a:lnTo>
                  <a:pt x="4501896" y="1237488"/>
                </a:lnTo>
                <a:lnTo>
                  <a:pt x="4495800" y="1248156"/>
                </a:lnTo>
                <a:lnTo>
                  <a:pt x="4489704" y="1260348"/>
                </a:lnTo>
                <a:lnTo>
                  <a:pt x="4482084" y="1269492"/>
                </a:lnTo>
                <a:lnTo>
                  <a:pt x="4472940" y="1280160"/>
                </a:lnTo>
                <a:lnTo>
                  <a:pt x="4463796" y="1287780"/>
                </a:lnTo>
                <a:lnTo>
                  <a:pt x="4453128" y="1296924"/>
                </a:lnTo>
                <a:lnTo>
                  <a:pt x="4442460" y="1303020"/>
                </a:lnTo>
                <a:lnTo>
                  <a:pt x="4430268" y="1309116"/>
                </a:lnTo>
                <a:lnTo>
                  <a:pt x="442620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893252" y="6086714"/>
            <a:ext cx="186591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30"/>
              </a:spcBef>
              <a:buChar char="•"/>
              <a:tabLst>
                <a:tab pos="213995" algn="l"/>
              </a:tabLst>
            </a:pPr>
            <a:r>
              <a:rPr sz="2000" b="1" u="sng" spc="200" dirty="0">
                <a:latin typeface="Times New Roman"/>
                <a:cs typeface="Times New Roman"/>
              </a:rPr>
              <a:t>Matematik</a:t>
            </a:r>
            <a:endParaRPr sz="2000" b="1" u="sng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087582" y="2924937"/>
            <a:ext cx="4040124" cy="1310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84534" y="2920365"/>
            <a:ext cx="4048125" cy="1320165"/>
          </a:xfrm>
          <a:custGeom>
            <a:avLst/>
            <a:gdLst/>
            <a:ahLst/>
            <a:cxnLst/>
            <a:rect l="l" t="t" r="r" b="b"/>
            <a:pathLst>
              <a:path w="4048125" h="1320164">
                <a:moveTo>
                  <a:pt x="3912108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0104" y="1303020"/>
                </a:lnTo>
                <a:lnTo>
                  <a:pt x="30480" y="1271016"/>
                </a:lnTo>
                <a:lnTo>
                  <a:pt x="10668" y="1237488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08204" y="3048"/>
                </a:lnTo>
                <a:lnTo>
                  <a:pt x="120396" y="0"/>
                </a:lnTo>
                <a:lnTo>
                  <a:pt x="3925824" y="0"/>
                </a:lnTo>
                <a:lnTo>
                  <a:pt x="3939540" y="3048"/>
                </a:lnTo>
                <a:lnTo>
                  <a:pt x="3951732" y="6096"/>
                </a:lnTo>
                <a:lnTo>
                  <a:pt x="3956304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1384" y="1310640"/>
                </a:lnTo>
                <a:lnTo>
                  <a:pt x="3953256" y="1313688"/>
                </a:lnTo>
                <a:lnTo>
                  <a:pt x="3939540" y="1316736"/>
                </a:lnTo>
                <a:lnTo>
                  <a:pt x="3912108" y="1319784"/>
                </a:lnTo>
                <a:close/>
              </a:path>
              <a:path w="4048125" h="1320164">
                <a:moveTo>
                  <a:pt x="3961384" y="1310640"/>
                </a:moveTo>
                <a:lnTo>
                  <a:pt x="3924300" y="1310640"/>
                </a:lnTo>
                <a:lnTo>
                  <a:pt x="3938016" y="1309116"/>
                </a:lnTo>
                <a:lnTo>
                  <a:pt x="3950208" y="1306068"/>
                </a:lnTo>
                <a:lnTo>
                  <a:pt x="3992880" y="1281684"/>
                </a:lnTo>
                <a:lnTo>
                  <a:pt x="4029456" y="1234440"/>
                </a:lnTo>
                <a:lnTo>
                  <a:pt x="4038600" y="1197864"/>
                </a:lnTo>
                <a:lnTo>
                  <a:pt x="4038600" y="121920"/>
                </a:lnTo>
                <a:lnTo>
                  <a:pt x="4017264" y="64008"/>
                </a:lnTo>
                <a:lnTo>
                  <a:pt x="3983736" y="30480"/>
                </a:lnTo>
                <a:lnTo>
                  <a:pt x="3938016" y="10668"/>
                </a:lnTo>
                <a:lnTo>
                  <a:pt x="3912108" y="7620"/>
                </a:lnTo>
                <a:lnTo>
                  <a:pt x="3956304" y="7620"/>
                </a:lnTo>
                <a:lnTo>
                  <a:pt x="3965448" y="10668"/>
                </a:lnTo>
                <a:lnTo>
                  <a:pt x="3976116" y="16764"/>
                </a:lnTo>
                <a:lnTo>
                  <a:pt x="3988308" y="22860"/>
                </a:lnTo>
                <a:lnTo>
                  <a:pt x="3997452" y="30480"/>
                </a:lnTo>
                <a:lnTo>
                  <a:pt x="4008120" y="39624"/>
                </a:lnTo>
                <a:lnTo>
                  <a:pt x="4015740" y="48768"/>
                </a:lnTo>
                <a:lnTo>
                  <a:pt x="4024884" y="59436"/>
                </a:lnTo>
                <a:lnTo>
                  <a:pt x="4041648" y="94488"/>
                </a:lnTo>
                <a:lnTo>
                  <a:pt x="4047744" y="135636"/>
                </a:lnTo>
                <a:lnTo>
                  <a:pt x="4047744" y="1184148"/>
                </a:lnTo>
                <a:lnTo>
                  <a:pt x="4041648" y="1223772"/>
                </a:lnTo>
                <a:lnTo>
                  <a:pt x="4024884" y="1258824"/>
                </a:lnTo>
                <a:lnTo>
                  <a:pt x="3998976" y="1287780"/>
                </a:lnTo>
                <a:lnTo>
                  <a:pt x="3988308" y="1296924"/>
                </a:lnTo>
                <a:lnTo>
                  <a:pt x="3977640" y="1303020"/>
                </a:lnTo>
                <a:lnTo>
                  <a:pt x="3965448" y="1309116"/>
                </a:lnTo>
                <a:lnTo>
                  <a:pt x="3961384" y="1310640"/>
                </a:lnTo>
                <a:close/>
              </a:path>
            </a:pathLst>
          </a:custGeom>
          <a:solidFill>
            <a:srgbClr val="4FA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7393106" y="2986912"/>
            <a:ext cx="2498090" cy="10021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7640" indent="-154940">
              <a:lnSpc>
                <a:spcPts val="2350"/>
              </a:lnSpc>
              <a:spcBef>
                <a:spcPts val="114"/>
              </a:spcBef>
              <a:buSzPct val="95000"/>
              <a:buChar char="•"/>
              <a:tabLst>
                <a:tab pos="168275" algn="l"/>
              </a:tabLst>
            </a:pPr>
            <a:r>
              <a:rPr sz="2000" b="1" u="sng" spc="140" dirty="0" err="1">
                <a:latin typeface="Times New Roman"/>
                <a:cs typeface="Times New Roman"/>
              </a:rPr>
              <a:t>Sosyal</a:t>
            </a:r>
            <a:r>
              <a:rPr sz="2000" b="1" u="sng" spc="50" dirty="0">
                <a:latin typeface="Times New Roman"/>
                <a:cs typeface="Times New Roman"/>
              </a:rPr>
              <a:t> </a:t>
            </a:r>
            <a:r>
              <a:rPr sz="2000" b="1" u="sng" spc="25" dirty="0" err="1" smtClean="0">
                <a:latin typeface="Times New Roman"/>
                <a:cs typeface="Times New Roman"/>
              </a:rPr>
              <a:t>Bilimler</a:t>
            </a:r>
            <a:r>
              <a:rPr lang="tr-TR" sz="2000" b="1" u="sng" spc="25" dirty="0" smtClean="0">
                <a:latin typeface="Times New Roman"/>
                <a:cs typeface="Times New Roman"/>
              </a:rPr>
              <a:t>-2</a:t>
            </a:r>
            <a:endParaRPr sz="2000" b="1" u="sng" dirty="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550" spc="30" dirty="0" err="1" smtClean="0">
                <a:latin typeface="Times New Roman"/>
                <a:cs typeface="Times New Roman"/>
              </a:rPr>
              <a:t>Tarih</a:t>
            </a:r>
            <a:r>
              <a:rPr lang="tr-TR" sz="1550" spc="30" dirty="0" smtClean="0">
                <a:latin typeface="Times New Roman"/>
                <a:cs typeface="Times New Roman"/>
              </a:rPr>
              <a:t>-2</a:t>
            </a:r>
            <a:r>
              <a:rPr sz="1550" spc="30" dirty="0" smtClean="0">
                <a:latin typeface="Times New Roman"/>
                <a:cs typeface="Times New Roman"/>
              </a:rPr>
              <a:t>,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155" dirty="0">
                <a:latin typeface="Times New Roman"/>
                <a:cs typeface="Times New Roman"/>
              </a:rPr>
              <a:t>Coğrafya-2,</a:t>
            </a: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ts val="1739"/>
              </a:lnSpc>
              <a:spcBef>
                <a:spcPts val="100"/>
              </a:spcBef>
            </a:pPr>
            <a:r>
              <a:rPr sz="1550" spc="110" dirty="0">
                <a:latin typeface="Times New Roman"/>
                <a:cs typeface="Times New Roman"/>
              </a:rPr>
              <a:t>Felsefe </a:t>
            </a:r>
            <a:r>
              <a:rPr sz="1550" spc="135" dirty="0">
                <a:latin typeface="Times New Roman"/>
                <a:cs typeface="Times New Roman"/>
              </a:rPr>
              <a:t>Grubu, </a:t>
            </a:r>
            <a:r>
              <a:rPr sz="1550" spc="30" dirty="0">
                <a:latin typeface="Times New Roman"/>
                <a:cs typeface="Times New Roman"/>
              </a:rPr>
              <a:t>Din</a:t>
            </a:r>
            <a:r>
              <a:rPr sz="1550" spc="-15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Kültürü  </a:t>
            </a:r>
            <a:r>
              <a:rPr sz="1550" spc="210" dirty="0">
                <a:latin typeface="Times New Roman"/>
                <a:cs typeface="Times New Roman"/>
              </a:rPr>
              <a:t>ve </a:t>
            </a:r>
            <a:r>
              <a:rPr sz="1550" spc="130" dirty="0">
                <a:latin typeface="Times New Roman"/>
                <a:cs typeface="Times New Roman"/>
              </a:rPr>
              <a:t>Ahlak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0" dirty="0">
                <a:latin typeface="Times New Roman"/>
                <a:cs typeface="Times New Roman"/>
              </a:rPr>
              <a:t>Bilgisi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69639" y="2929509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786" y="0"/>
                </a:lnTo>
              </a:path>
            </a:pathLst>
          </a:custGeom>
          <a:ln w="9144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3225" y="2941701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644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1698" y="2949321"/>
            <a:ext cx="4361815" cy="15240"/>
          </a:xfrm>
          <a:custGeom>
            <a:avLst/>
            <a:gdLst/>
            <a:ahLst/>
            <a:cxnLst/>
            <a:rect l="l" t="t" r="r" b="b"/>
            <a:pathLst>
              <a:path w="4361815" h="15239">
                <a:moveTo>
                  <a:pt x="0" y="15240"/>
                </a:moveTo>
                <a:lnTo>
                  <a:pt x="4361649" y="15240"/>
                </a:lnTo>
                <a:lnTo>
                  <a:pt x="436164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1349" y="2964561"/>
            <a:ext cx="4382770" cy="15240"/>
          </a:xfrm>
          <a:custGeom>
            <a:avLst/>
            <a:gdLst/>
            <a:ahLst/>
            <a:cxnLst/>
            <a:rect l="l" t="t" r="r" b="b"/>
            <a:pathLst>
              <a:path w="4382770" h="15239">
                <a:moveTo>
                  <a:pt x="0" y="15240"/>
                </a:moveTo>
                <a:lnTo>
                  <a:pt x="4382216" y="15240"/>
                </a:lnTo>
                <a:lnTo>
                  <a:pt x="43822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1000" y="2979801"/>
            <a:ext cx="4403090" cy="15240"/>
          </a:xfrm>
          <a:custGeom>
            <a:avLst/>
            <a:gdLst/>
            <a:ahLst/>
            <a:cxnLst/>
            <a:rect l="l" t="t" r="r" b="b"/>
            <a:pathLst>
              <a:path w="4403090" h="15239">
                <a:moveTo>
                  <a:pt x="0" y="15240"/>
                </a:moveTo>
                <a:lnTo>
                  <a:pt x="4402783" y="15240"/>
                </a:lnTo>
                <a:lnTo>
                  <a:pt x="440278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7895" y="2997327"/>
            <a:ext cx="4409440" cy="0"/>
          </a:xfrm>
          <a:custGeom>
            <a:avLst/>
            <a:gdLst/>
            <a:ahLst/>
            <a:cxnLst/>
            <a:rect l="l" t="t" r="r" b="b"/>
            <a:pathLst>
              <a:path w="4409440">
                <a:moveTo>
                  <a:pt x="0" y="0"/>
                </a:moveTo>
                <a:lnTo>
                  <a:pt x="4408954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3328" y="3004947"/>
            <a:ext cx="4418330" cy="0"/>
          </a:xfrm>
          <a:custGeom>
            <a:avLst/>
            <a:gdLst/>
            <a:ahLst/>
            <a:cxnLst/>
            <a:rect l="l" t="t" r="r" b="b"/>
            <a:pathLst>
              <a:path w="4418330">
                <a:moveTo>
                  <a:pt x="0" y="0"/>
                </a:moveTo>
                <a:lnTo>
                  <a:pt x="4418021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0239" y="3010281"/>
            <a:ext cx="4424680" cy="15240"/>
          </a:xfrm>
          <a:custGeom>
            <a:avLst/>
            <a:gdLst/>
            <a:ahLst/>
            <a:cxnLst/>
            <a:rect l="l" t="t" r="r" b="b"/>
            <a:pathLst>
              <a:path w="4424680" h="15239">
                <a:moveTo>
                  <a:pt x="0" y="15240"/>
                </a:moveTo>
                <a:lnTo>
                  <a:pt x="4424135" y="15240"/>
                </a:lnTo>
                <a:lnTo>
                  <a:pt x="442413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7150" y="3025521"/>
            <a:ext cx="4430395" cy="15240"/>
          </a:xfrm>
          <a:custGeom>
            <a:avLst/>
            <a:gdLst/>
            <a:ahLst/>
            <a:cxnLst/>
            <a:rect l="l" t="t" r="r" b="b"/>
            <a:pathLst>
              <a:path w="4430395" h="15239">
                <a:moveTo>
                  <a:pt x="0" y="15240"/>
                </a:moveTo>
                <a:lnTo>
                  <a:pt x="4430250" y="15240"/>
                </a:lnTo>
                <a:lnTo>
                  <a:pt x="4430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6224" y="3043047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>
                <a:moveTo>
                  <a:pt x="0" y="0"/>
                </a:moveTo>
                <a:lnTo>
                  <a:pt x="4432084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4062" y="305066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4062" y="305600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4062" y="307124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4062" y="309181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4062" y="309943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4062" y="31101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4062" y="31230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4062" y="31276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062" y="31428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4062" y="31581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4062" y="317334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4062" y="3192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4062" y="3200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4062" y="320535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062" y="32205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84062" y="32381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4062" y="324573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4062" y="325107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4062" y="32663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4062" y="328688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4062" y="32945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4062" y="32967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4062" y="33120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4062" y="33326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062" y="33402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4062" y="33425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4062" y="3357753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4062" y="337908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4062" y="33867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4062" y="33897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4062" y="34049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4062" y="342023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4062" y="343547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062" y="345071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4062" y="34659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062" y="34811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4062" y="350177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4062" y="35147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4062" y="352767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4062" y="35352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4062" y="353758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84062" y="355282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4062" y="3573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4062" y="3581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4062" y="358330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4062" y="359854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4062" y="3613785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4062" y="36305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4062" y="364578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4062" y="36610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4062" y="36762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4062" y="36915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062" y="37067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84062" y="372427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062" y="373189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84062" y="37372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4062" y="37524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84062" y="37707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4062" y="377837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4062" y="37829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84062" y="379818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4062" y="38195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4062" y="382714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4062" y="38301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84062" y="38454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84062" y="38660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4062" y="38736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4062" y="388124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4062" y="3886581"/>
            <a:ext cx="4436745" cy="132715"/>
          </a:xfrm>
          <a:custGeom>
            <a:avLst/>
            <a:gdLst/>
            <a:ahLst/>
            <a:cxnLst/>
            <a:rect l="l" t="t" r="r" b="b"/>
            <a:pathLst>
              <a:path w="4436745" h="132714">
                <a:moveTo>
                  <a:pt x="4436364" y="0"/>
                </a:moveTo>
                <a:lnTo>
                  <a:pt x="4436364" y="132588"/>
                </a:lnTo>
                <a:lnTo>
                  <a:pt x="0" y="132588"/>
                </a:lnTo>
                <a:lnTo>
                  <a:pt x="0" y="0"/>
                </a:lnTo>
                <a:lnTo>
                  <a:pt x="4436364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4062" y="40245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4062" y="40344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84062" y="404202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4062" y="404964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4062" y="405955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4062" y="407022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84062" y="408089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84062" y="408851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4062" y="409613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062" y="4103116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381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4687" y="4107561"/>
            <a:ext cx="4435475" cy="0"/>
          </a:xfrm>
          <a:custGeom>
            <a:avLst/>
            <a:gdLst/>
            <a:ahLst/>
            <a:cxnLst/>
            <a:rect l="l" t="t" r="r" b="b"/>
            <a:pathLst>
              <a:path w="4435475">
                <a:moveTo>
                  <a:pt x="0" y="0"/>
                </a:moveTo>
                <a:lnTo>
                  <a:pt x="4435125" y="0"/>
                </a:lnTo>
              </a:path>
            </a:pathLst>
          </a:custGeom>
          <a:ln w="5079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313" y="4115943"/>
            <a:ext cx="4434205" cy="0"/>
          </a:xfrm>
          <a:custGeom>
            <a:avLst/>
            <a:gdLst/>
            <a:ahLst/>
            <a:cxnLst/>
            <a:rect l="l" t="t" r="r" b="b"/>
            <a:pathLst>
              <a:path w="4434205">
                <a:moveTo>
                  <a:pt x="0" y="0"/>
                </a:moveTo>
                <a:lnTo>
                  <a:pt x="4433887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7503" y="4124325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60">
                <a:moveTo>
                  <a:pt x="0" y="0"/>
                </a:moveTo>
                <a:lnTo>
                  <a:pt x="4429553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8754" y="412965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0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692" y="4134231"/>
            <a:ext cx="4425315" cy="0"/>
          </a:xfrm>
          <a:custGeom>
            <a:avLst/>
            <a:gdLst/>
            <a:ahLst/>
            <a:cxnLst/>
            <a:rect l="l" t="t" r="r" b="b"/>
            <a:pathLst>
              <a:path w="4425315">
                <a:moveTo>
                  <a:pt x="0" y="0"/>
                </a:moveTo>
                <a:lnTo>
                  <a:pt x="4425218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0631" y="4141851"/>
            <a:ext cx="4423410" cy="0"/>
          </a:xfrm>
          <a:custGeom>
            <a:avLst/>
            <a:gdLst/>
            <a:ahLst/>
            <a:cxnLst/>
            <a:rect l="l" t="t" r="r" b="b"/>
            <a:pathLst>
              <a:path w="4423410">
                <a:moveTo>
                  <a:pt x="0" y="0"/>
                </a:moveTo>
                <a:lnTo>
                  <a:pt x="4423361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2820" y="4152519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026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6260" y="4162425"/>
            <a:ext cx="4412615" cy="0"/>
          </a:xfrm>
          <a:custGeom>
            <a:avLst/>
            <a:gdLst/>
            <a:ahLst/>
            <a:cxnLst/>
            <a:rect l="l" t="t" r="r" b="b"/>
            <a:pathLst>
              <a:path w="4412615">
                <a:moveTo>
                  <a:pt x="0" y="0"/>
                </a:moveTo>
                <a:lnTo>
                  <a:pt x="4412205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2458" y="4172331"/>
            <a:ext cx="4399915" cy="0"/>
          </a:xfrm>
          <a:custGeom>
            <a:avLst/>
            <a:gdLst/>
            <a:ahLst/>
            <a:cxnLst/>
            <a:rect l="l" t="t" r="r" b="b"/>
            <a:pathLst>
              <a:path w="4399915">
                <a:moveTo>
                  <a:pt x="0" y="0"/>
                </a:moveTo>
                <a:lnTo>
                  <a:pt x="4399886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9690" y="4182999"/>
            <a:ext cx="4385945" cy="0"/>
          </a:xfrm>
          <a:custGeom>
            <a:avLst/>
            <a:gdLst/>
            <a:ahLst/>
            <a:cxnLst/>
            <a:rect l="l" t="t" r="r" b="b"/>
            <a:pathLst>
              <a:path w="4385945">
                <a:moveTo>
                  <a:pt x="0" y="0"/>
                </a:moveTo>
                <a:lnTo>
                  <a:pt x="43855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6922" y="419061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141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0021" y="4198239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981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2569" y="4208907"/>
            <a:ext cx="4340225" cy="0"/>
          </a:xfrm>
          <a:custGeom>
            <a:avLst/>
            <a:gdLst/>
            <a:ahLst/>
            <a:cxnLst/>
            <a:rect l="l" t="t" r="r" b="b"/>
            <a:pathLst>
              <a:path w="4340225">
                <a:moveTo>
                  <a:pt x="0" y="0"/>
                </a:moveTo>
                <a:lnTo>
                  <a:pt x="4339937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8306" y="4218813"/>
            <a:ext cx="4309110" cy="0"/>
          </a:xfrm>
          <a:custGeom>
            <a:avLst/>
            <a:gdLst/>
            <a:ahLst/>
            <a:cxnLst/>
            <a:rect l="l" t="t" r="r" b="b"/>
            <a:pathLst>
              <a:path w="4309110">
                <a:moveTo>
                  <a:pt x="0" y="0"/>
                </a:moveTo>
                <a:lnTo>
                  <a:pt x="4308490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1795" y="4228719"/>
            <a:ext cx="4281805" cy="0"/>
          </a:xfrm>
          <a:custGeom>
            <a:avLst/>
            <a:gdLst/>
            <a:ahLst/>
            <a:cxnLst/>
            <a:rect l="l" t="t" r="r" b="b"/>
            <a:pathLst>
              <a:path w="4281805">
                <a:moveTo>
                  <a:pt x="0" y="0"/>
                </a:moveTo>
                <a:lnTo>
                  <a:pt x="4281536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07702" y="4234815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176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1013" y="2920365"/>
            <a:ext cx="4444365" cy="1320165"/>
          </a:xfrm>
          <a:custGeom>
            <a:avLst/>
            <a:gdLst/>
            <a:ahLst/>
            <a:cxnLst/>
            <a:rect l="l" t="t" r="r" b="b"/>
            <a:pathLst>
              <a:path w="4444365" h="1320164">
                <a:moveTo>
                  <a:pt x="430834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22860" y="1260348"/>
                </a:lnTo>
                <a:lnTo>
                  <a:pt x="6096" y="1225296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22064" y="0"/>
                </a:lnTo>
                <a:lnTo>
                  <a:pt x="4335780" y="3048"/>
                </a:lnTo>
                <a:lnTo>
                  <a:pt x="4347972" y="6096"/>
                </a:lnTo>
                <a:lnTo>
                  <a:pt x="4352036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4357624" y="1310640"/>
                </a:lnTo>
                <a:lnTo>
                  <a:pt x="4349496" y="1313688"/>
                </a:lnTo>
                <a:lnTo>
                  <a:pt x="4335780" y="1316736"/>
                </a:lnTo>
                <a:lnTo>
                  <a:pt x="4308348" y="1319784"/>
                </a:lnTo>
                <a:close/>
              </a:path>
              <a:path w="4444365" h="1320164">
                <a:moveTo>
                  <a:pt x="4357624" y="1310640"/>
                </a:moveTo>
                <a:lnTo>
                  <a:pt x="4320540" y="1310640"/>
                </a:lnTo>
                <a:lnTo>
                  <a:pt x="4334256" y="1309116"/>
                </a:lnTo>
                <a:lnTo>
                  <a:pt x="4346448" y="1306068"/>
                </a:lnTo>
                <a:lnTo>
                  <a:pt x="4398264" y="1274064"/>
                </a:lnTo>
                <a:lnTo>
                  <a:pt x="4425696" y="1234440"/>
                </a:lnTo>
                <a:lnTo>
                  <a:pt x="4434840" y="1197864"/>
                </a:lnTo>
                <a:lnTo>
                  <a:pt x="4434840" y="121920"/>
                </a:lnTo>
                <a:lnTo>
                  <a:pt x="4413504" y="64008"/>
                </a:lnTo>
                <a:lnTo>
                  <a:pt x="4379976" y="30480"/>
                </a:lnTo>
                <a:lnTo>
                  <a:pt x="4334256" y="10668"/>
                </a:lnTo>
                <a:lnTo>
                  <a:pt x="4308348" y="7620"/>
                </a:lnTo>
                <a:lnTo>
                  <a:pt x="4352036" y="7620"/>
                </a:lnTo>
                <a:lnTo>
                  <a:pt x="4393692" y="30480"/>
                </a:lnTo>
                <a:lnTo>
                  <a:pt x="4421124" y="59436"/>
                </a:lnTo>
                <a:lnTo>
                  <a:pt x="4437888" y="94488"/>
                </a:lnTo>
                <a:lnTo>
                  <a:pt x="4443984" y="135636"/>
                </a:lnTo>
                <a:lnTo>
                  <a:pt x="4443984" y="1184148"/>
                </a:lnTo>
                <a:lnTo>
                  <a:pt x="4437888" y="1223772"/>
                </a:lnTo>
                <a:lnTo>
                  <a:pt x="4421124" y="1258824"/>
                </a:lnTo>
                <a:lnTo>
                  <a:pt x="4395216" y="1287780"/>
                </a:lnTo>
                <a:lnTo>
                  <a:pt x="4384548" y="1296924"/>
                </a:lnTo>
                <a:lnTo>
                  <a:pt x="4373880" y="1303020"/>
                </a:lnTo>
                <a:lnTo>
                  <a:pt x="4361688" y="1309116"/>
                </a:lnTo>
                <a:lnTo>
                  <a:pt x="435762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784062" y="3006664"/>
            <a:ext cx="4579571" cy="92717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25755" marR="1465580" indent="-201295">
              <a:lnSpc>
                <a:spcPts val="2230"/>
              </a:lnSpc>
              <a:spcBef>
                <a:spcPts val="330"/>
              </a:spcBef>
              <a:buChar char="•"/>
              <a:tabLst>
                <a:tab pos="326390" algn="l"/>
              </a:tabLst>
            </a:pPr>
            <a:r>
              <a:rPr sz="2000" b="1" u="sng" spc="-5" dirty="0">
                <a:latin typeface="Times New Roman"/>
                <a:cs typeface="Times New Roman"/>
              </a:rPr>
              <a:t>Türk </a:t>
            </a:r>
            <a:r>
              <a:rPr sz="2000" b="1" u="sng" spc="-65" dirty="0">
                <a:latin typeface="Times New Roman"/>
                <a:cs typeface="Times New Roman"/>
              </a:rPr>
              <a:t>Dili </a:t>
            </a:r>
            <a:r>
              <a:rPr sz="2000" b="1" u="sng" spc="260" dirty="0">
                <a:latin typeface="Times New Roman"/>
                <a:cs typeface="Times New Roman"/>
              </a:rPr>
              <a:t>ve</a:t>
            </a:r>
            <a:r>
              <a:rPr sz="2000" b="1" u="sng" spc="185" dirty="0">
                <a:latin typeface="Times New Roman"/>
                <a:cs typeface="Times New Roman"/>
              </a:rPr>
              <a:t> </a:t>
            </a:r>
            <a:r>
              <a:rPr sz="2000" b="1" u="sng" spc="150" dirty="0" err="1">
                <a:latin typeface="Times New Roman"/>
                <a:cs typeface="Times New Roman"/>
              </a:rPr>
              <a:t>Edebiyatı</a:t>
            </a:r>
            <a:r>
              <a:rPr sz="2000" b="1" u="sng" spc="150" dirty="0">
                <a:latin typeface="Times New Roman"/>
                <a:cs typeface="Times New Roman"/>
              </a:rPr>
              <a:t>-  </a:t>
            </a:r>
            <a:r>
              <a:rPr lang="tr-TR" sz="2000" b="1" u="sng" spc="200" dirty="0" smtClean="0">
                <a:latin typeface="Times New Roman"/>
                <a:cs typeface="Times New Roman"/>
              </a:rPr>
              <a:t>Sosyal Bilimler</a:t>
            </a:r>
            <a:r>
              <a:rPr sz="2000" b="1" u="sng" spc="200" dirty="0" smtClean="0">
                <a:latin typeface="Times New Roman"/>
                <a:cs typeface="Times New Roman"/>
              </a:rPr>
              <a:t>-1</a:t>
            </a:r>
            <a:endParaRPr lang="tr-TR" sz="2000" b="1" u="sng" spc="200" dirty="0" smtClean="0">
              <a:latin typeface="Times New Roman"/>
              <a:cs typeface="Times New Roman"/>
            </a:endParaRPr>
          </a:p>
          <a:p>
            <a:pPr marL="124460" marR="1465580">
              <a:lnSpc>
                <a:spcPts val="2230"/>
              </a:lnSpc>
              <a:spcBef>
                <a:spcPts val="330"/>
              </a:spcBef>
              <a:tabLst>
                <a:tab pos="326390" algn="l"/>
              </a:tabLst>
            </a:pPr>
            <a:r>
              <a:rPr lang="tr-TR" sz="1400" spc="200" dirty="0" smtClean="0">
                <a:latin typeface="Times New Roman"/>
                <a:cs typeface="Times New Roman"/>
              </a:rPr>
              <a:t>Edebiyat, Tarih-1, Coğrafya-1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784817" y="3095625"/>
            <a:ext cx="1783080" cy="1778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84817" y="3095625"/>
            <a:ext cx="1783080" cy="1783080"/>
          </a:xfrm>
          <a:custGeom>
            <a:avLst/>
            <a:gdLst/>
            <a:ahLst/>
            <a:cxnLst/>
            <a:rect l="l" t="t" r="r" b="b"/>
            <a:pathLst>
              <a:path w="1783079" h="1783079">
                <a:moveTo>
                  <a:pt x="1781556" y="1783080"/>
                </a:moveTo>
                <a:lnTo>
                  <a:pt x="3048" y="1783080"/>
                </a:lnTo>
                <a:lnTo>
                  <a:pt x="3048" y="1781556"/>
                </a:lnTo>
                <a:lnTo>
                  <a:pt x="1524" y="1781556"/>
                </a:lnTo>
                <a:lnTo>
                  <a:pt x="0" y="1780032"/>
                </a:lnTo>
                <a:lnTo>
                  <a:pt x="0" y="1778508"/>
                </a:lnTo>
                <a:lnTo>
                  <a:pt x="3048" y="1687068"/>
                </a:lnTo>
                <a:lnTo>
                  <a:pt x="9144" y="1597152"/>
                </a:lnTo>
                <a:lnTo>
                  <a:pt x="21336" y="1507236"/>
                </a:lnTo>
                <a:lnTo>
                  <a:pt x="36576" y="1420368"/>
                </a:lnTo>
                <a:lnTo>
                  <a:pt x="56388" y="1333500"/>
                </a:lnTo>
                <a:lnTo>
                  <a:pt x="80772" y="1249680"/>
                </a:lnTo>
                <a:lnTo>
                  <a:pt x="108204" y="1167384"/>
                </a:lnTo>
                <a:lnTo>
                  <a:pt x="140208" y="1086612"/>
                </a:lnTo>
                <a:lnTo>
                  <a:pt x="175260" y="1007364"/>
                </a:lnTo>
                <a:lnTo>
                  <a:pt x="214884" y="931164"/>
                </a:lnTo>
                <a:lnTo>
                  <a:pt x="257556" y="856488"/>
                </a:lnTo>
                <a:lnTo>
                  <a:pt x="303276" y="783336"/>
                </a:lnTo>
                <a:lnTo>
                  <a:pt x="353568" y="714756"/>
                </a:lnTo>
                <a:lnTo>
                  <a:pt x="406908" y="647700"/>
                </a:lnTo>
                <a:lnTo>
                  <a:pt x="461772" y="582168"/>
                </a:lnTo>
                <a:lnTo>
                  <a:pt x="521208" y="521208"/>
                </a:lnTo>
                <a:lnTo>
                  <a:pt x="582168" y="461772"/>
                </a:lnTo>
                <a:lnTo>
                  <a:pt x="647700" y="405384"/>
                </a:lnTo>
                <a:lnTo>
                  <a:pt x="714756" y="353568"/>
                </a:lnTo>
                <a:lnTo>
                  <a:pt x="784860" y="303276"/>
                </a:lnTo>
                <a:lnTo>
                  <a:pt x="856488" y="257556"/>
                </a:lnTo>
                <a:lnTo>
                  <a:pt x="931164" y="214884"/>
                </a:lnTo>
                <a:lnTo>
                  <a:pt x="1007364" y="175260"/>
                </a:lnTo>
                <a:lnTo>
                  <a:pt x="1086612" y="140208"/>
                </a:lnTo>
                <a:lnTo>
                  <a:pt x="1167384" y="108204"/>
                </a:lnTo>
                <a:lnTo>
                  <a:pt x="1249680" y="79248"/>
                </a:lnTo>
                <a:lnTo>
                  <a:pt x="1333500" y="56388"/>
                </a:lnTo>
                <a:lnTo>
                  <a:pt x="1420368" y="36576"/>
                </a:lnTo>
                <a:lnTo>
                  <a:pt x="1507236" y="19812"/>
                </a:lnTo>
                <a:lnTo>
                  <a:pt x="1597152" y="9144"/>
                </a:lnTo>
                <a:lnTo>
                  <a:pt x="1687068" y="1524"/>
                </a:lnTo>
                <a:lnTo>
                  <a:pt x="1778508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3080" y="1524"/>
                </a:lnTo>
                <a:lnTo>
                  <a:pt x="1783080" y="4572"/>
                </a:lnTo>
                <a:lnTo>
                  <a:pt x="1773936" y="4572"/>
                </a:lnTo>
                <a:lnTo>
                  <a:pt x="1773936" y="7772"/>
                </a:lnTo>
                <a:lnTo>
                  <a:pt x="1687068" y="10668"/>
                </a:lnTo>
                <a:lnTo>
                  <a:pt x="1597152" y="16764"/>
                </a:lnTo>
                <a:lnTo>
                  <a:pt x="1508760" y="28956"/>
                </a:lnTo>
                <a:lnTo>
                  <a:pt x="1421892" y="44196"/>
                </a:lnTo>
                <a:lnTo>
                  <a:pt x="1336548" y="64008"/>
                </a:lnTo>
                <a:lnTo>
                  <a:pt x="1252728" y="88392"/>
                </a:lnTo>
                <a:lnTo>
                  <a:pt x="1170432" y="115824"/>
                </a:lnTo>
                <a:lnTo>
                  <a:pt x="1089660" y="147828"/>
                </a:lnTo>
                <a:lnTo>
                  <a:pt x="1011936" y="182880"/>
                </a:lnTo>
                <a:lnTo>
                  <a:pt x="935736" y="222504"/>
                </a:lnTo>
                <a:lnTo>
                  <a:pt x="861060" y="265176"/>
                </a:lnTo>
                <a:lnTo>
                  <a:pt x="789432" y="310896"/>
                </a:lnTo>
                <a:lnTo>
                  <a:pt x="719328" y="359664"/>
                </a:lnTo>
                <a:lnTo>
                  <a:pt x="652272" y="413004"/>
                </a:lnTo>
                <a:lnTo>
                  <a:pt x="588264" y="467868"/>
                </a:lnTo>
                <a:lnTo>
                  <a:pt x="527304" y="527304"/>
                </a:lnTo>
                <a:lnTo>
                  <a:pt x="467868" y="588264"/>
                </a:lnTo>
                <a:lnTo>
                  <a:pt x="413004" y="652272"/>
                </a:lnTo>
                <a:lnTo>
                  <a:pt x="359664" y="719328"/>
                </a:lnTo>
                <a:lnTo>
                  <a:pt x="310896" y="787908"/>
                </a:lnTo>
                <a:lnTo>
                  <a:pt x="265176" y="861060"/>
                </a:lnTo>
                <a:lnTo>
                  <a:pt x="222504" y="934212"/>
                </a:lnTo>
                <a:lnTo>
                  <a:pt x="182880" y="1010412"/>
                </a:lnTo>
                <a:lnTo>
                  <a:pt x="147828" y="1089660"/>
                </a:lnTo>
                <a:lnTo>
                  <a:pt x="115824" y="1168908"/>
                </a:lnTo>
                <a:lnTo>
                  <a:pt x="88392" y="1251204"/>
                </a:lnTo>
                <a:lnTo>
                  <a:pt x="64008" y="1336548"/>
                </a:lnTo>
                <a:lnTo>
                  <a:pt x="44196" y="1421892"/>
                </a:lnTo>
                <a:lnTo>
                  <a:pt x="28956" y="1508760"/>
                </a:lnTo>
                <a:lnTo>
                  <a:pt x="18288" y="1597152"/>
                </a:lnTo>
                <a:lnTo>
                  <a:pt x="10668" y="1687068"/>
                </a:lnTo>
                <a:lnTo>
                  <a:pt x="9220" y="1773936"/>
                </a:lnTo>
                <a:lnTo>
                  <a:pt x="4572" y="1773936"/>
                </a:lnTo>
                <a:lnTo>
                  <a:pt x="9144" y="1778508"/>
                </a:lnTo>
                <a:lnTo>
                  <a:pt x="1783080" y="1778508"/>
                </a:lnTo>
                <a:lnTo>
                  <a:pt x="1783080" y="1780032"/>
                </a:lnTo>
                <a:lnTo>
                  <a:pt x="1781556" y="1783080"/>
                </a:lnTo>
                <a:close/>
              </a:path>
              <a:path w="1783079" h="1783079">
                <a:moveTo>
                  <a:pt x="1773936" y="7772"/>
                </a:moveTo>
                <a:lnTo>
                  <a:pt x="1773936" y="4572"/>
                </a:lnTo>
                <a:lnTo>
                  <a:pt x="1778508" y="7620"/>
                </a:lnTo>
                <a:lnTo>
                  <a:pt x="1773936" y="7772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1773936" y="7772"/>
                </a:lnTo>
                <a:lnTo>
                  <a:pt x="1778508" y="7620"/>
                </a:lnTo>
                <a:lnTo>
                  <a:pt x="1773936" y="4572"/>
                </a:lnTo>
                <a:lnTo>
                  <a:pt x="1783080" y="4572"/>
                </a:lnTo>
                <a:lnTo>
                  <a:pt x="1783080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9144" y="1778508"/>
                </a:moveTo>
                <a:lnTo>
                  <a:pt x="4572" y="1773936"/>
                </a:lnTo>
                <a:lnTo>
                  <a:pt x="9220" y="1773936"/>
                </a:lnTo>
                <a:lnTo>
                  <a:pt x="9144" y="1778508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9144" y="1778508"/>
                </a:lnTo>
                <a:lnTo>
                  <a:pt x="9220" y="1773936"/>
                </a:lnTo>
                <a:lnTo>
                  <a:pt x="1773936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1783080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3080" y="1773936"/>
                </a:lnTo>
                <a:lnTo>
                  <a:pt x="178308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4492950" y="406282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091897" y="3755517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58954" y="3843909"/>
            <a:ext cx="33070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11153" y="3095625"/>
            <a:ext cx="1781556" cy="1778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11153" y="309562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1778508" y="1783080"/>
                </a:moveTo>
                <a:lnTo>
                  <a:pt x="1524" y="1783080"/>
                </a:lnTo>
                <a:lnTo>
                  <a:pt x="0" y="1780032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4572" y="0"/>
                </a:lnTo>
                <a:lnTo>
                  <a:pt x="96012" y="1524"/>
                </a:lnTo>
                <a:lnTo>
                  <a:pt x="131978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772"/>
                </a:lnTo>
                <a:lnTo>
                  <a:pt x="7620" y="1773936"/>
                </a:lnTo>
                <a:lnTo>
                  <a:pt x="4572" y="1773936"/>
                </a:lnTo>
                <a:lnTo>
                  <a:pt x="7620" y="1778508"/>
                </a:lnTo>
                <a:lnTo>
                  <a:pt x="1781556" y="1778508"/>
                </a:lnTo>
                <a:lnTo>
                  <a:pt x="1781556" y="1781556"/>
                </a:lnTo>
                <a:lnTo>
                  <a:pt x="1780032" y="1781556"/>
                </a:lnTo>
                <a:lnTo>
                  <a:pt x="1778508" y="1783080"/>
                </a:lnTo>
                <a:close/>
              </a:path>
              <a:path w="1781809" h="1783079">
                <a:moveTo>
                  <a:pt x="7620" y="7772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772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1770888" y="1687068"/>
                </a:lnTo>
                <a:lnTo>
                  <a:pt x="1764792" y="1597152"/>
                </a:lnTo>
                <a:lnTo>
                  <a:pt x="1754124" y="1508760"/>
                </a:lnTo>
                <a:lnTo>
                  <a:pt x="1737360" y="1421892"/>
                </a:lnTo>
                <a:lnTo>
                  <a:pt x="1717548" y="1336548"/>
                </a:lnTo>
                <a:lnTo>
                  <a:pt x="1694688" y="1252728"/>
                </a:lnTo>
                <a:lnTo>
                  <a:pt x="1665732" y="1170432"/>
                </a:lnTo>
                <a:lnTo>
                  <a:pt x="1635252" y="1089660"/>
                </a:lnTo>
                <a:lnTo>
                  <a:pt x="1598676" y="1010412"/>
                </a:lnTo>
                <a:lnTo>
                  <a:pt x="1560576" y="934212"/>
                </a:lnTo>
                <a:lnTo>
                  <a:pt x="1517904" y="861060"/>
                </a:lnTo>
                <a:lnTo>
                  <a:pt x="1472184" y="789432"/>
                </a:lnTo>
                <a:lnTo>
                  <a:pt x="1421892" y="719328"/>
                </a:lnTo>
                <a:lnTo>
                  <a:pt x="1370076" y="652272"/>
                </a:lnTo>
                <a:lnTo>
                  <a:pt x="1313688" y="588264"/>
                </a:lnTo>
                <a:lnTo>
                  <a:pt x="1255776" y="527304"/>
                </a:lnTo>
                <a:lnTo>
                  <a:pt x="1193292" y="467868"/>
                </a:lnTo>
                <a:lnTo>
                  <a:pt x="1129284" y="413004"/>
                </a:lnTo>
                <a:lnTo>
                  <a:pt x="1062228" y="359664"/>
                </a:lnTo>
                <a:lnTo>
                  <a:pt x="993648" y="310896"/>
                </a:lnTo>
                <a:lnTo>
                  <a:pt x="922020" y="265176"/>
                </a:lnTo>
                <a:lnTo>
                  <a:pt x="847344" y="222504"/>
                </a:lnTo>
                <a:lnTo>
                  <a:pt x="771144" y="182880"/>
                </a:lnTo>
                <a:lnTo>
                  <a:pt x="693420" y="147828"/>
                </a:lnTo>
                <a:lnTo>
                  <a:pt x="612648" y="115824"/>
                </a:lnTo>
                <a:lnTo>
                  <a:pt x="530352" y="88392"/>
                </a:lnTo>
                <a:lnTo>
                  <a:pt x="446532" y="64008"/>
                </a:lnTo>
                <a:lnTo>
                  <a:pt x="361188" y="44196"/>
                </a:lnTo>
                <a:lnTo>
                  <a:pt x="274320" y="28956"/>
                </a:lnTo>
                <a:lnTo>
                  <a:pt x="184404" y="16764"/>
                </a:lnTo>
                <a:lnTo>
                  <a:pt x="94488" y="10668"/>
                </a:lnTo>
                <a:lnTo>
                  <a:pt x="7620" y="7772"/>
                </a:lnTo>
                <a:lnTo>
                  <a:pt x="7620" y="4572"/>
                </a:lnTo>
                <a:lnTo>
                  <a:pt x="131978" y="4572"/>
                </a:lnTo>
                <a:lnTo>
                  <a:pt x="185928" y="9144"/>
                </a:lnTo>
                <a:lnTo>
                  <a:pt x="274320" y="19812"/>
                </a:lnTo>
                <a:lnTo>
                  <a:pt x="362712" y="36576"/>
                </a:lnTo>
                <a:lnTo>
                  <a:pt x="448056" y="56388"/>
                </a:lnTo>
                <a:lnTo>
                  <a:pt x="531876" y="79248"/>
                </a:lnTo>
                <a:lnTo>
                  <a:pt x="615696" y="108204"/>
                </a:lnTo>
                <a:lnTo>
                  <a:pt x="696468" y="140208"/>
                </a:lnTo>
                <a:lnTo>
                  <a:pt x="774192" y="175260"/>
                </a:lnTo>
                <a:lnTo>
                  <a:pt x="851916" y="214884"/>
                </a:lnTo>
                <a:lnTo>
                  <a:pt x="926592" y="257556"/>
                </a:lnTo>
                <a:lnTo>
                  <a:pt x="998220" y="303276"/>
                </a:lnTo>
                <a:lnTo>
                  <a:pt x="1068324" y="353568"/>
                </a:lnTo>
                <a:lnTo>
                  <a:pt x="1135380" y="405384"/>
                </a:lnTo>
                <a:lnTo>
                  <a:pt x="1199388" y="461772"/>
                </a:lnTo>
                <a:lnTo>
                  <a:pt x="1261872" y="521208"/>
                </a:lnTo>
                <a:lnTo>
                  <a:pt x="1319784" y="582168"/>
                </a:lnTo>
                <a:lnTo>
                  <a:pt x="1376172" y="647700"/>
                </a:lnTo>
                <a:lnTo>
                  <a:pt x="1429512" y="714756"/>
                </a:lnTo>
                <a:lnTo>
                  <a:pt x="1478280" y="783336"/>
                </a:lnTo>
                <a:lnTo>
                  <a:pt x="1524000" y="856488"/>
                </a:lnTo>
                <a:lnTo>
                  <a:pt x="1568196" y="931164"/>
                </a:lnTo>
                <a:lnTo>
                  <a:pt x="1606296" y="1007364"/>
                </a:lnTo>
                <a:lnTo>
                  <a:pt x="1642872" y="1086612"/>
                </a:lnTo>
                <a:lnTo>
                  <a:pt x="1674876" y="1167384"/>
                </a:lnTo>
                <a:lnTo>
                  <a:pt x="1702308" y="1249680"/>
                </a:lnTo>
                <a:lnTo>
                  <a:pt x="1726692" y="1333500"/>
                </a:lnTo>
                <a:lnTo>
                  <a:pt x="1746504" y="1420368"/>
                </a:lnTo>
                <a:lnTo>
                  <a:pt x="1761744" y="1507236"/>
                </a:lnTo>
                <a:lnTo>
                  <a:pt x="1772412" y="1597152"/>
                </a:lnTo>
                <a:lnTo>
                  <a:pt x="1780032" y="1687068"/>
                </a:lnTo>
                <a:lnTo>
                  <a:pt x="1781479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4572" y="1773936"/>
                </a:lnTo>
                <a:lnTo>
                  <a:pt x="7620" y="1773936"/>
                </a:lnTo>
                <a:lnTo>
                  <a:pt x="7620" y="1778508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7620" y="1778508"/>
                </a:lnTo>
                <a:lnTo>
                  <a:pt x="7620" y="1773936"/>
                </a:lnTo>
                <a:lnTo>
                  <a:pt x="1773783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1479" y="1773936"/>
                </a:lnTo>
                <a:lnTo>
                  <a:pt x="178155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5898037" y="406893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746205" y="5038725"/>
            <a:ext cx="1751076" cy="171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20297" y="4977765"/>
            <a:ext cx="1781496" cy="1778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20297" y="497776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3048" y="1783080"/>
                </a:moveTo>
                <a:lnTo>
                  <a:pt x="1524" y="1781556"/>
                </a:lnTo>
                <a:lnTo>
                  <a:pt x="0" y="1781556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0032" y="1524"/>
                </a:lnTo>
                <a:lnTo>
                  <a:pt x="1781556" y="1524"/>
                </a:lnTo>
                <a:lnTo>
                  <a:pt x="1781556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1773859"/>
                </a:lnTo>
                <a:lnTo>
                  <a:pt x="3048" y="1773936"/>
                </a:lnTo>
                <a:lnTo>
                  <a:pt x="7620" y="1778508"/>
                </a:lnTo>
                <a:lnTo>
                  <a:pt x="117348" y="1778508"/>
                </a:lnTo>
                <a:lnTo>
                  <a:pt x="94488" y="1780032"/>
                </a:lnTo>
                <a:lnTo>
                  <a:pt x="3048" y="1783080"/>
                </a:lnTo>
                <a:close/>
              </a:path>
              <a:path w="1781809" h="1783079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1781809" h="1783079">
                <a:moveTo>
                  <a:pt x="1773834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1773936" y="4572"/>
                </a:lnTo>
                <a:lnTo>
                  <a:pt x="1773834" y="7620"/>
                </a:lnTo>
                <a:close/>
              </a:path>
              <a:path w="1781809" h="1783079">
                <a:moveTo>
                  <a:pt x="117348" y="1778508"/>
                </a:moveTo>
                <a:lnTo>
                  <a:pt x="7620" y="1778508"/>
                </a:lnTo>
                <a:lnTo>
                  <a:pt x="7620" y="1773859"/>
                </a:lnTo>
                <a:lnTo>
                  <a:pt x="94488" y="1772412"/>
                </a:lnTo>
                <a:lnTo>
                  <a:pt x="184404" y="1764792"/>
                </a:lnTo>
                <a:lnTo>
                  <a:pt x="272796" y="1754124"/>
                </a:lnTo>
                <a:lnTo>
                  <a:pt x="359664" y="1738884"/>
                </a:lnTo>
                <a:lnTo>
                  <a:pt x="445008" y="1719072"/>
                </a:lnTo>
                <a:lnTo>
                  <a:pt x="530352" y="1694688"/>
                </a:lnTo>
                <a:lnTo>
                  <a:pt x="612648" y="1667256"/>
                </a:lnTo>
                <a:lnTo>
                  <a:pt x="691896" y="1635252"/>
                </a:lnTo>
                <a:lnTo>
                  <a:pt x="771144" y="1600200"/>
                </a:lnTo>
                <a:lnTo>
                  <a:pt x="847344" y="1560576"/>
                </a:lnTo>
                <a:lnTo>
                  <a:pt x="920496" y="1517904"/>
                </a:lnTo>
                <a:lnTo>
                  <a:pt x="993648" y="1472184"/>
                </a:lnTo>
                <a:lnTo>
                  <a:pt x="1062228" y="1421892"/>
                </a:lnTo>
                <a:lnTo>
                  <a:pt x="1129284" y="1370076"/>
                </a:lnTo>
                <a:lnTo>
                  <a:pt x="1193292" y="1313688"/>
                </a:lnTo>
                <a:lnTo>
                  <a:pt x="1254252" y="1255776"/>
                </a:lnTo>
                <a:lnTo>
                  <a:pt x="1313688" y="1194816"/>
                </a:lnTo>
                <a:lnTo>
                  <a:pt x="1368552" y="1130808"/>
                </a:lnTo>
                <a:lnTo>
                  <a:pt x="1421892" y="1063752"/>
                </a:lnTo>
                <a:lnTo>
                  <a:pt x="1470660" y="993648"/>
                </a:lnTo>
                <a:lnTo>
                  <a:pt x="1516380" y="922020"/>
                </a:lnTo>
                <a:lnTo>
                  <a:pt x="1559052" y="847344"/>
                </a:lnTo>
                <a:lnTo>
                  <a:pt x="1598676" y="771144"/>
                </a:lnTo>
                <a:lnTo>
                  <a:pt x="1633728" y="693420"/>
                </a:lnTo>
                <a:lnTo>
                  <a:pt x="1665732" y="612648"/>
                </a:lnTo>
                <a:lnTo>
                  <a:pt x="1693164" y="530352"/>
                </a:lnTo>
                <a:lnTo>
                  <a:pt x="1717548" y="446532"/>
                </a:lnTo>
                <a:lnTo>
                  <a:pt x="1737360" y="361188"/>
                </a:lnTo>
                <a:lnTo>
                  <a:pt x="1752600" y="274320"/>
                </a:lnTo>
                <a:lnTo>
                  <a:pt x="1764792" y="184404"/>
                </a:lnTo>
                <a:lnTo>
                  <a:pt x="1770888" y="96012"/>
                </a:lnTo>
                <a:lnTo>
                  <a:pt x="1773936" y="4572"/>
                </a:lnTo>
                <a:lnTo>
                  <a:pt x="1776984" y="7620"/>
                </a:lnTo>
                <a:lnTo>
                  <a:pt x="1781505" y="7620"/>
                </a:lnTo>
                <a:lnTo>
                  <a:pt x="1780032" y="96012"/>
                </a:lnTo>
                <a:lnTo>
                  <a:pt x="1772412" y="185928"/>
                </a:lnTo>
                <a:lnTo>
                  <a:pt x="1761744" y="274320"/>
                </a:lnTo>
                <a:lnTo>
                  <a:pt x="1744980" y="362712"/>
                </a:lnTo>
                <a:lnTo>
                  <a:pt x="1725168" y="448056"/>
                </a:lnTo>
                <a:lnTo>
                  <a:pt x="1702308" y="533400"/>
                </a:lnTo>
                <a:lnTo>
                  <a:pt x="1673352" y="615696"/>
                </a:lnTo>
                <a:lnTo>
                  <a:pt x="1641348" y="696468"/>
                </a:lnTo>
                <a:lnTo>
                  <a:pt x="1606296" y="775716"/>
                </a:lnTo>
                <a:lnTo>
                  <a:pt x="1566672" y="851916"/>
                </a:lnTo>
                <a:lnTo>
                  <a:pt x="1524000" y="926592"/>
                </a:lnTo>
                <a:lnTo>
                  <a:pt x="1478280" y="998220"/>
                </a:lnTo>
                <a:lnTo>
                  <a:pt x="1427988" y="1068324"/>
                </a:lnTo>
                <a:lnTo>
                  <a:pt x="1376172" y="1135380"/>
                </a:lnTo>
                <a:lnTo>
                  <a:pt x="1319784" y="1199388"/>
                </a:lnTo>
                <a:lnTo>
                  <a:pt x="1260348" y="1261872"/>
                </a:lnTo>
                <a:lnTo>
                  <a:pt x="1199388" y="1319784"/>
                </a:lnTo>
                <a:lnTo>
                  <a:pt x="1135380" y="1376172"/>
                </a:lnTo>
                <a:lnTo>
                  <a:pt x="1066800" y="1429512"/>
                </a:lnTo>
                <a:lnTo>
                  <a:pt x="998220" y="1478280"/>
                </a:lnTo>
                <a:lnTo>
                  <a:pt x="925068" y="1525524"/>
                </a:lnTo>
                <a:lnTo>
                  <a:pt x="850392" y="1568196"/>
                </a:lnTo>
                <a:lnTo>
                  <a:pt x="774192" y="1606296"/>
                </a:lnTo>
                <a:lnTo>
                  <a:pt x="696468" y="1642872"/>
                </a:lnTo>
                <a:lnTo>
                  <a:pt x="615696" y="1674876"/>
                </a:lnTo>
                <a:lnTo>
                  <a:pt x="531876" y="1702308"/>
                </a:lnTo>
                <a:lnTo>
                  <a:pt x="448056" y="1726692"/>
                </a:lnTo>
                <a:lnTo>
                  <a:pt x="361188" y="1746504"/>
                </a:lnTo>
                <a:lnTo>
                  <a:pt x="274320" y="1761744"/>
                </a:lnTo>
                <a:lnTo>
                  <a:pt x="185928" y="1773936"/>
                </a:lnTo>
                <a:lnTo>
                  <a:pt x="117348" y="1778508"/>
                </a:lnTo>
                <a:close/>
              </a:path>
              <a:path w="1781809" h="1783079">
                <a:moveTo>
                  <a:pt x="1781505" y="7620"/>
                </a:moveTo>
                <a:lnTo>
                  <a:pt x="1776984" y="7620"/>
                </a:lnTo>
                <a:lnTo>
                  <a:pt x="1773936" y="4572"/>
                </a:lnTo>
                <a:lnTo>
                  <a:pt x="1781556" y="4572"/>
                </a:lnTo>
                <a:lnTo>
                  <a:pt x="1781505" y="7620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3048" y="1773936"/>
                </a:lnTo>
                <a:lnTo>
                  <a:pt x="7620" y="1773859"/>
                </a:lnTo>
                <a:lnTo>
                  <a:pt x="762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5907262" y="5431374"/>
            <a:ext cx="4148454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35120" algn="l"/>
              </a:tabLst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u="sng" spc="110" dirty="0">
                <a:uFill>
                  <a:solidFill>
                    <a:srgbClr val="F6FBFD"/>
                  </a:solidFill>
                </a:uFill>
                <a:latin typeface="Times New Roman"/>
                <a:cs typeface="Times New Roman"/>
              </a:rPr>
              <a:t>Soru	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078950" y="5934837"/>
            <a:ext cx="1524" cy="1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120097" y="5997321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23729" y="6132956"/>
            <a:ext cx="21336" cy="24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83165" y="6200013"/>
            <a:ext cx="1290828" cy="565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03105" y="4986909"/>
            <a:ext cx="1781556" cy="1781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03105" y="4986909"/>
            <a:ext cx="1781810" cy="1781810"/>
          </a:xfrm>
          <a:custGeom>
            <a:avLst/>
            <a:gdLst/>
            <a:ahLst/>
            <a:cxnLst/>
            <a:rect l="l" t="t" r="r" b="b"/>
            <a:pathLst>
              <a:path w="1781810" h="1781810">
                <a:moveTo>
                  <a:pt x="1780032" y="1781556"/>
                </a:moveTo>
                <a:lnTo>
                  <a:pt x="1776984" y="1781556"/>
                </a:lnTo>
                <a:lnTo>
                  <a:pt x="1687068" y="1780032"/>
                </a:lnTo>
                <a:lnTo>
                  <a:pt x="1595628" y="1772412"/>
                </a:lnTo>
                <a:lnTo>
                  <a:pt x="1507236" y="1761744"/>
                </a:lnTo>
                <a:lnTo>
                  <a:pt x="1418844" y="1746504"/>
                </a:lnTo>
                <a:lnTo>
                  <a:pt x="1333500" y="1726692"/>
                </a:lnTo>
                <a:lnTo>
                  <a:pt x="1249680" y="1702308"/>
                </a:lnTo>
                <a:lnTo>
                  <a:pt x="1165860" y="1674876"/>
                </a:lnTo>
                <a:lnTo>
                  <a:pt x="1085088" y="1642872"/>
                </a:lnTo>
                <a:lnTo>
                  <a:pt x="1007364" y="1606296"/>
                </a:lnTo>
                <a:lnTo>
                  <a:pt x="929640" y="1566672"/>
                </a:lnTo>
                <a:lnTo>
                  <a:pt x="856488" y="1524000"/>
                </a:lnTo>
                <a:lnTo>
                  <a:pt x="783336" y="1478280"/>
                </a:lnTo>
                <a:lnTo>
                  <a:pt x="713232" y="1429512"/>
                </a:lnTo>
                <a:lnTo>
                  <a:pt x="646176" y="1376172"/>
                </a:lnTo>
                <a:lnTo>
                  <a:pt x="582168" y="1319784"/>
                </a:lnTo>
                <a:lnTo>
                  <a:pt x="519684" y="1261872"/>
                </a:lnTo>
                <a:lnTo>
                  <a:pt x="461772" y="1199388"/>
                </a:lnTo>
                <a:lnTo>
                  <a:pt x="405384" y="1135380"/>
                </a:lnTo>
                <a:lnTo>
                  <a:pt x="353568" y="1068324"/>
                </a:lnTo>
                <a:lnTo>
                  <a:pt x="303276" y="998220"/>
                </a:lnTo>
                <a:lnTo>
                  <a:pt x="257556" y="926592"/>
                </a:lnTo>
                <a:lnTo>
                  <a:pt x="214884" y="851916"/>
                </a:lnTo>
                <a:lnTo>
                  <a:pt x="175260" y="774192"/>
                </a:lnTo>
                <a:lnTo>
                  <a:pt x="138684" y="696468"/>
                </a:lnTo>
                <a:lnTo>
                  <a:pt x="106680" y="615696"/>
                </a:lnTo>
                <a:lnTo>
                  <a:pt x="79248" y="531876"/>
                </a:lnTo>
                <a:lnTo>
                  <a:pt x="54864" y="448056"/>
                </a:lnTo>
                <a:lnTo>
                  <a:pt x="35052" y="362712"/>
                </a:lnTo>
                <a:lnTo>
                  <a:pt x="19812" y="274320"/>
                </a:lnTo>
                <a:lnTo>
                  <a:pt x="9144" y="185928"/>
                </a:lnTo>
                <a:lnTo>
                  <a:pt x="1524" y="96012"/>
                </a:lnTo>
                <a:lnTo>
                  <a:pt x="74" y="7620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1556" y="3048"/>
                </a:lnTo>
                <a:lnTo>
                  <a:pt x="7620" y="3048"/>
                </a:lnTo>
                <a:lnTo>
                  <a:pt x="3048" y="7620"/>
                </a:lnTo>
                <a:lnTo>
                  <a:pt x="7772" y="7620"/>
                </a:lnTo>
                <a:lnTo>
                  <a:pt x="10668" y="94488"/>
                </a:lnTo>
                <a:lnTo>
                  <a:pt x="16764" y="184404"/>
                </a:lnTo>
                <a:lnTo>
                  <a:pt x="28956" y="272796"/>
                </a:lnTo>
                <a:lnTo>
                  <a:pt x="44196" y="359664"/>
                </a:lnTo>
                <a:lnTo>
                  <a:pt x="64008" y="446532"/>
                </a:lnTo>
                <a:lnTo>
                  <a:pt x="86868" y="530352"/>
                </a:lnTo>
                <a:lnTo>
                  <a:pt x="115824" y="612648"/>
                </a:lnTo>
                <a:lnTo>
                  <a:pt x="146304" y="691896"/>
                </a:lnTo>
                <a:lnTo>
                  <a:pt x="182880" y="771144"/>
                </a:lnTo>
                <a:lnTo>
                  <a:pt x="220980" y="847344"/>
                </a:lnTo>
                <a:lnTo>
                  <a:pt x="263652" y="922020"/>
                </a:lnTo>
                <a:lnTo>
                  <a:pt x="309372" y="993648"/>
                </a:lnTo>
                <a:lnTo>
                  <a:pt x="359664" y="1062228"/>
                </a:lnTo>
                <a:lnTo>
                  <a:pt x="411480" y="1129284"/>
                </a:lnTo>
                <a:lnTo>
                  <a:pt x="467868" y="1193292"/>
                </a:lnTo>
                <a:lnTo>
                  <a:pt x="525780" y="1255776"/>
                </a:lnTo>
                <a:lnTo>
                  <a:pt x="588264" y="1313688"/>
                </a:lnTo>
                <a:lnTo>
                  <a:pt x="652272" y="1370076"/>
                </a:lnTo>
                <a:lnTo>
                  <a:pt x="719328" y="1421892"/>
                </a:lnTo>
                <a:lnTo>
                  <a:pt x="787908" y="1470660"/>
                </a:lnTo>
                <a:lnTo>
                  <a:pt x="859536" y="1517904"/>
                </a:lnTo>
                <a:lnTo>
                  <a:pt x="934212" y="1560576"/>
                </a:lnTo>
                <a:lnTo>
                  <a:pt x="1010412" y="1598676"/>
                </a:lnTo>
                <a:lnTo>
                  <a:pt x="1088136" y="1633728"/>
                </a:lnTo>
                <a:lnTo>
                  <a:pt x="1168908" y="1665732"/>
                </a:lnTo>
                <a:lnTo>
                  <a:pt x="1251204" y="1694688"/>
                </a:lnTo>
                <a:lnTo>
                  <a:pt x="1335024" y="1717548"/>
                </a:lnTo>
                <a:lnTo>
                  <a:pt x="1420368" y="1737360"/>
                </a:lnTo>
                <a:lnTo>
                  <a:pt x="1508760" y="1752600"/>
                </a:lnTo>
                <a:lnTo>
                  <a:pt x="1597152" y="1764792"/>
                </a:lnTo>
                <a:lnTo>
                  <a:pt x="1687068" y="1770888"/>
                </a:lnTo>
                <a:lnTo>
                  <a:pt x="1773936" y="1773783"/>
                </a:lnTo>
                <a:lnTo>
                  <a:pt x="1773936" y="1778508"/>
                </a:lnTo>
                <a:lnTo>
                  <a:pt x="1781556" y="1778508"/>
                </a:lnTo>
                <a:lnTo>
                  <a:pt x="1781556" y="1780032"/>
                </a:lnTo>
                <a:lnTo>
                  <a:pt x="1780032" y="1781556"/>
                </a:lnTo>
                <a:close/>
              </a:path>
              <a:path w="1781810" h="1781810">
                <a:moveTo>
                  <a:pt x="7772" y="7620"/>
                </a:moveTo>
                <a:lnTo>
                  <a:pt x="3048" y="7620"/>
                </a:lnTo>
                <a:lnTo>
                  <a:pt x="7620" y="3048"/>
                </a:lnTo>
                <a:lnTo>
                  <a:pt x="7772" y="7620"/>
                </a:lnTo>
                <a:close/>
              </a:path>
              <a:path w="1781810" h="1781810">
                <a:moveTo>
                  <a:pt x="1773936" y="7620"/>
                </a:moveTo>
                <a:lnTo>
                  <a:pt x="7772" y="7620"/>
                </a:lnTo>
                <a:lnTo>
                  <a:pt x="7620" y="3048"/>
                </a:lnTo>
                <a:lnTo>
                  <a:pt x="1773936" y="3048"/>
                </a:lnTo>
                <a:lnTo>
                  <a:pt x="1773936" y="7620"/>
                </a:lnTo>
                <a:close/>
              </a:path>
              <a:path w="1781810" h="1781810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73936" y="1773783"/>
                </a:lnTo>
                <a:lnTo>
                  <a:pt x="1773936" y="3048"/>
                </a:lnTo>
                <a:lnTo>
                  <a:pt x="1778508" y="7620"/>
                </a:lnTo>
                <a:lnTo>
                  <a:pt x="1781556" y="7620"/>
                </a:lnTo>
                <a:lnTo>
                  <a:pt x="1781556" y="1778508"/>
                </a:lnTo>
                <a:close/>
              </a:path>
              <a:path w="1781810" h="1781810">
                <a:moveTo>
                  <a:pt x="1781556" y="7620"/>
                </a:moveTo>
                <a:lnTo>
                  <a:pt x="1778508" y="7620"/>
                </a:lnTo>
                <a:lnTo>
                  <a:pt x="1773936" y="3048"/>
                </a:lnTo>
                <a:lnTo>
                  <a:pt x="1781556" y="3048"/>
                </a:lnTo>
                <a:lnTo>
                  <a:pt x="1781556" y="7620"/>
                </a:lnTo>
                <a:close/>
              </a:path>
              <a:path w="1781810" h="1781810">
                <a:moveTo>
                  <a:pt x="1773936" y="1778508"/>
                </a:moveTo>
                <a:lnTo>
                  <a:pt x="1773936" y="1773783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4509723" y="5440480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340821" y="4660773"/>
            <a:ext cx="611505" cy="532130"/>
          </a:xfrm>
          <a:custGeom>
            <a:avLst/>
            <a:gdLst/>
            <a:ahLst/>
            <a:cxnLst/>
            <a:rect l="l" t="t" r="r" b="b"/>
            <a:pathLst>
              <a:path w="611504" h="532129">
                <a:moveTo>
                  <a:pt x="306324" y="531876"/>
                </a:moveTo>
                <a:lnTo>
                  <a:pt x="256640" y="528399"/>
                </a:lnTo>
                <a:lnTo>
                  <a:pt x="209507" y="518330"/>
                </a:lnTo>
                <a:lnTo>
                  <a:pt x="165556" y="502208"/>
                </a:lnTo>
                <a:lnTo>
                  <a:pt x="125419" y="480572"/>
                </a:lnTo>
                <a:lnTo>
                  <a:pt x="89725" y="453961"/>
                </a:lnTo>
                <a:lnTo>
                  <a:pt x="59106" y="422916"/>
                </a:lnTo>
                <a:lnTo>
                  <a:pt x="34193" y="387975"/>
                </a:lnTo>
                <a:lnTo>
                  <a:pt x="15617" y="349678"/>
                </a:lnTo>
                <a:lnTo>
                  <a:pt x="4009" y="308565"/>
                </a:lnTo>
                <a:lnTo>
                  <a:pt x="0" y="265176"/>
                </a:lnTo>
                <a:lnTo>
                  <a:pt x="4009" y="222199"/>
                </a:lnTo>
                <a:lnTo>
                  <a:pt x="15617" y="181416"/>
                </a:lnTo>
                <a:lnTo>
                  <a:pt x="34193" y="143377"/>
                </a:lnTo>
                <a:lnTo>
                  <a:pt x="59106" y="108630"/>
                </a:lnTo>
                <a:lnTo>
                  <a:pt x="89725" y="77724"/>
                </a:lnTo>
                <a:lnTo>
                  <a:pt x="125419" y="51206"/>
                </a:lnTo>
                <a:lnTo>
                  <a:pt x="165556" y="29626"/>
                </a:lnTo>
                <a:lnTo>
                  <a:pt x="209507" y="13533"/>
                </a:lnTo>
                <a:lnTo>
                  <a:pt x="256640" y="3474"/>
                </a:lnTo>
                <a:lnTo>
                  <a:pt x="306324" y="0"/>
                </a:lnTo>
                <a:lnTo>
                  <a:pt x="355594" y="3474"/>
                </a:lnTo>
                <a:lnTo>
                  <a:pt x="402396" y="13533"/>
                </a:lnTo>
                <a:lnTo>
                  <a:pt x="446090" y="29626"/>
                </a:lnTo>
                <a:lnTo>
                  <a:pt x="486034" y="51206"/>
                </a:lnTo>
                <a:lnTo>
                  <a:pt x="521589" y="77724"/>
                </a:lnTo>
                <a:lnTo>
                  <a:pt x="552114" y="108630"/>
                </a:lnTo>
                <a:lnTo>
                  <a:pt x="569252" y="132588"/>
                </a:lnTo>
                <a:lnTo>
                  <a:pt x="306324" y="132588"/>
                </a:lnTo>
                <a:lnTo>
                  <a:pt x="251386" y="139354"/>
                </a:lnTo>
                <a:lnTo>
                  <a:pt x="203691" y="158191"/>
                </a:lnTo>
                <a:lnTo>
                  <a:pt x="166091" y="186903"/>
                </a:lnTo>
                <a:lnTo>
                  <a:pt x="141439" y="223296"/>
                </a:lnTo>
                <a:lnTo>
                  <a:pt x="132588" y="265176"/>
                </a:lnTo>
                <a:lnTo>
                  <a:pt x="141439" y="307799"/>
                </a:lnTo>
                <a:lnTo>
                  <a:pt x="166091" y="344643"/>
                </a:lnTo>
                <a:lnTo>
                  <a:pt x="203691" y="373587"/>
                </a:lnTo>
                <a:lnTo>
                  <a:pt x="251386" y="392509"/>
                </a:lnTo>
                <a:lnTo>
                  <a:pt x="306324" y="399288"/>
                </a:lnTo>
                <a:lnTo>
                  <a:pt x="568923" y="399288"/>
                </a:lnTo>
                <a:lnTo>
                  <a:pt x="552114" y="422916"/>
                </a:lnTo>
                <a:lnTo>
                  <a:pt x="521589" y="453961"/>
                </a:lnTo>
                <a:lnTo>
                  <a:pt x="486034" y="480572"/>
                </a:lnTo>
                <a:lnTo>
                  <a:pt x="446090" y="502208"/>
                </a:lnTo>
                <a:lnTo>
                  <a:pt x="402396" y="518330"/>
                </a:lnTo>
                <a:lnTo>
                  <a:pt x="355594" y="528399"/>
                </a:lnTo>
                <a:lnTo>
                  <a:pt x="306324" y="531876"/>
                </a:lnTo>
                <a:close/>
              </a:path>
              <a:path w="611504" h="532129">
                <a:moveTo>
                  <a:pt x="568923" y="399288"/>
                </a:moveTo>
                <a:lnTo>
                  <a:pt x="306324" y="399288"/>
                </a:lnTo>
                <a:lnTo>
                  <a:pt x="360517" y="392509"/>
                </a:lnTo>
                <a:lnTo>
                  <a:pt x="407761" y="373587"/>
                </a:lnTo>
                <a:lnTo>
                  <a:pt x="445129" y="344643"/>
                </a:lnTo>
                <a:lnTo>
                  <a:pt x="469696" y="307799"/>
                </a:lnTo>
                <a:lnTo>
                  <a:pt x="478536" y="265176"/>
                </a:lnTo>
                <a:lnTo>
                  <a:pt x="469696" y="223296"/>
                </a:lnTo>
                <a:lnTo>
                  <a:pt x="445129" y="186903"/>
                </a:lnTo>
                <a:lnTo>
                  <a:pt x="407761" y="158191"/>
                </a:lnTo>
                <a:lnTo>
                  <a:pt x="360517" y="139354"/>
                </a:lnTo>
                <a:lnTo>
                  <a:pt x="306324" y="132588"/>
                </a:lnTo>
                <a:lnTo>
                  <a:pt x="569252" y="132588"/>
                </a:lnTo>
                <a:lnTo>
                  <a:pt x="576971" y="143377"/>
                </a:lnTo>
                <a:lnTo>
                  <a:pt x="595518" y="181416"/>
                </a:lnTo>
                <a:lnTo>
                  <a:pt x="607115" y="222199"/>
                </a:lnTo>
                <a:lnTo>
                  <a:pt x="611124" y="265176"/>
                </a:lnTo>
                <a:lnTo>
                  <a:pt x="607115" y="308565"/>
                </a:lnTo>
                <a:lnTo>
                  <a:pt x="595518" y="349678"/>
                </a:lnTo>
                <a:lnTo>
                  <a:pt x="576971" y="387975"/>
                </a:lnTo>
                <a:lnTo>
                  <a:pt x="568923" y="39928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525" name="object 525"/>
          <p:cNvSpPr txBox="1"/>
          <p:nvPr/>
        </p:nvSpPr>
        <p:spPr>
          <a:xfrm>
            <a:off x="10100098" y="6539909"/>
            <a:ext cx="11874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pPr marL="25400">
                <a:lnSpc>
                  <a:spcPts val="1250"/>
                </a:lnSpc>
              </a:pPr>
              <a:t>10</a:t>
            </a:fld>
            <a:endParaRPr sz="1050">
              <a:latin typeface="Times New Roman"/>
              <a:cs typeface="Times New Roman"/>
            </a:endParaRPr>
          </a:p>
        </p:txBody>
      </p:sp>
      <p:sp>
        <p:nvSpPr>
          <p:cNvPr id="526" name="Dikdörtgen 525"/>
          <p:cNvSpPr/>
          <p:nvPr/>
        </p:nvSpPr>
        <p:spPr>
          <a:xfrm>
            <a:off x="3822854" y="2062841"/>
            <a:ext cx="3401444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tr-TR"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lang="tr-TR"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lang="tr-TR" sz="3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6500" y="1926761"/>
            <a:ext cx="3211194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11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710913" y="1051028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18" b="14030"/>
          <a:stretch/>
        </p:blipFill>
        <p:spPr>
          <a:xfrm>
            <a:off x="2004058" y="2420791"/>
            <a:ext cx="6619242" cy="532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30" y="1988307"/>
            <a:ext cx="8114770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sz="2550" b="1" u="sng" spc="55" dirty="0">
                <a:solidFill>
                  <a:srgbClr val="31489E"/>
                </a:solidFill>
                <a:latin typeface="Times New Roman"/>
                <a:cs typeface="Times New Roman"/>
              </a:rPr>
              <a:t>İkinci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-36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60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Ağırlıkları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10" dirty="0">
                <a:latin typeface="Times New Roman"/>
                <a:cs typeface="Times New Roman"/>
              </a:rPr>
              <a:t>Sözel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 err="1">
                <a:latin typeface="Times New Roman"/>
                <a:cs typeface="Times New Roman"/>
              </a:rPr>
              <a:t>Sosyal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 err="1" smtClean="0">
                <a:latin typeface="Times New Roman"/>
                <a:cs typeface="Times New Roman"/>
              </a:rPr>
              <a:t>Bilimler</a:t>
            </a:r>
            <a:r>
              <a:rPr lang="tr-TR" sz="2100" spc="-10" dirty="0" smtClean="0">
                <a:latin typeface="Times New Roman"/>
                <a:cs typeface="Times New Roman"/>
              </a:rPr>
              <a:t>-2</a:t>
            </a:r>
            <a:r>
              <a:rPr sz="2100" spc="-10" dirty="0" smtClean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testinin ağırlığı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25" dirty="0">
                <a:latin typeface="Times New Roman"/>
                <a:cs typeface="Times New Roman"/>
              </a:rPr>
              <a:t>Sayısal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>
                <a:latin typeface="Times New Roman"/>
                <a:cs typeface="Times New Roman"/>
              </a:rPr>
              <a:t>Matematik 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endParaRPr lang="tr-TR" sz="2100" dirty="0" smtClean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 smtClean="0">
                <a:latin typeface="Times New Roman"/>
                <a:cs typeface="Times New Roman"/>
              </a:rPr>
              <a:t>Fen </a:t>
            </a:r>
            <a:r>
              <a:rPr sz="2100" spc="-5" dirty="0">
                <a:latin typeface="Times New Roman"/>
                <a:cs typeface="Times New Roman"/>
              </a:rPr>
              <a:t>Bilimleri testinin ağırlığı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%50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50" dirty="0">
                <a:latin typeface="Times New Roman"/>
                <a:cs typeface="Times New Roman"/>
              </a:rPr>
              <a:t>Eşit </a:t>
            </a:r>
            <a:r>
              <a:rPr sz="2100" b="1" u="sng" spc="40" dirty="0">
                <a:latin typeface="Times New Roman"/>
                <a:cs typeface="Times New Roman"/>
              </a:rPr>
              <a:t>Ağırlık</a:t>
            </a:r>
            <a:r>
              <a:rPr sz="2100" b="1" u="sng" spc="-204" dirty="0">
                <a:latin typeface="Times New Roman"/>
                <a:cs typeface="Times New Roman"/>
              </a:rPr>
              <a:t> </a:t>
            </a:r>
            <a:r>
              <a:rPr sz="2100" b="1" u="sng" spc="85" dirty="0">
                <a:latin typeface="Times New Roman"/>
                <a:cs typeface="Times New Roman"/>
              </a:rPr>
              <a:t>Puanı: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>
                <a:latin typeface="Times New Roman"/>
                <a:cs typeface="Times New Roman"/>
              </a:rPr>
              <a:t>Matematik testinin ağırlığı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12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29" y="1988307"/>
            <a:ext cx="8643673" cy="932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lang="tr-TR"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Birinci ve </a:t>
            </a:r>
            <a:r>
              <a:rPr sz="2550" b="1" u="sng" spc="55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İkinci</a:t>
            </a:r>
            <a:r>
              <a:rPr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60" dirty="0" smtClean="0">
                <a:solidFill>
                  <a:srgbClr val="31489E"/>
                </a:solidFill>
                <a:latin typeface="Times New Roman"/>
                <a:cs typeface="Times New Roman"/>
              </a:rPr>
              <a:t>Süreleri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13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0" b="54229"/>
          <a:stretch/>
        </p:blipFill>
        <p:spPr>
          <a:xfrm>
            <a:off x="2451100" y="2638425"/>
            <a:ext cx="707644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971552" y="2271776"/>
            <a:ext cx="6741795" cy="4024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20"/>
              </a:spcBef>
            </a:pPr>
            <a:r>
              <a:rPr sz="3050" spc="15" dirty="0">
                <a:solidFill>
                  <a:srgbClr val="31489E"/>
                </a:solidFill>
                <a:latin typeface="Times New Roman"/>
                <a:cs typeface="Times New Roman"/>
              </a:rPr>
              <a:t>YABANCI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DİL</a:t>
            </a:r>
            <a:r>
              <a:rPr sz="3050" spc="-22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05" dirty="0">
                <a:solidFill>
                  <a:srgbClr val="31489E"/>
                </a:solidFill>
                <a:latin typeface="Times New Roman"/>
                <a:cs typeface="Times New Roman"/>
              </a:rPr>
              <a:t>OTURUMU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129155" marR="2122805" indent="3175" algn="ctr">
              <a:lnSpc>
                <a:spcPct val="101000"/>
              </a:lnSpc>
            </a:pP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sınavı </a:t>
            </a:r>
            <a:r>
              <a:rPr sz="2950" spc="0" dirty="0" err="1">
                <a:latin typeface="Times New Roman"/>
                <a:cs typeface="Times New Roman"/>
              </a:rPr>
              <a:t>ise</a:t>
            </a:r>
            <a:r>
              <a:rPr sz="2950" spc="0" dirty="0">
                <a:latin typeface="Times New Roman"/>
                <a:cs typeface="Times New Roman"/>
              </a:rPr>
              <a:t>  </a:t>
            </a:r>
            <a:r>
              <a:rPr lang="tr-TR" sz="3600" b="1" spc="90" dirty="0" smtClean="0">
                <a:solidFill>
                  <a:srgbClr val="BF0000"/>
                </a:solidFill>
                <a:latin typeface="Times New Roman"/>
                <a:cs typeface="Times New Roman"/>
              </a:rPr>
              <a:t>24 Haziran </a:t>
            </a:r>
            <a:r>
              <a:rPr sz="3600" b="1" spc="1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Pazar</a:t>
            </a:r>
            <a:r>
              <a:rPr sz="3600" b="1" spc="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b="1" spc="125" dirty="0">
                <a:solidFill>
                  <a:srgbClr val="BF0000"/>
                </a:solidFill>
                <a:latin typeface="Times New Roman"/>
                <a:cs typeface="Times New Roman"/>
              </a:rPr>
              <a:t>günü</a:t>
            </a:r>
            <a:endParaRPr sz="36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950" dirty="0">
                <a:latin typeface="Times New Roman"/>
                <a:cs typeface="Times New Roman"/>
              </a:rPr>
              <a:t>gerçekleştirilecektir.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50" spc="-35" dirty="0">
                <a:latin typeface="Times New Roman"/>
                <a:cs typeface="Times New Roman"/>
              </a:rPr>
              <a:t>Yabancı </a:t>
            </a: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Oturumunda; </a:t>
            </a:r>
            <a:r>
              <a:rPr sz="2950" spc="0" dirty="0">
                <a:latin typeface="Times New Roman"/>
                <a:cs typeface="Times New Roman"/>
              </a:rPr>
              <a:t>soru sayısı</a:t>
            </a:r>
            <a:r>
              <a:rPr sz="2950" spc="185" dirty="0">
                <a:latin typeface="Times New Roman"/>
                <a:cs typeface="Times New Roman"/>
              </a:rPr>
              <a:t> </a:t>
            </a:r>
            <a:r>
              <a:rPr sz="3600" b="1" u="sng" spc="-20" dirty="0">
                <a:latin typeface="Times New Roman"/>
                <a:cs typeface="Times New Roman"/>
              </a:rPr>
              <a:t>80</a:t>
            </a:r>
            <a:r>
              <a:rPr sz="2950" spc="-20" dirty="0">
                <a:latin typeface="Times New Roman"/>
                <a:cs typeface="Times New Roman"/>
              </a:rPr>
              <a:t>’dir.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14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8049" y="1798996"/>
            <a:ext cx="10182225" cy="465011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sz="2800" spc="150" dirty="0">
                <a:solidFill>
                  <a:srgbClr val="5967AF"/>
                </a:solidFill>
                <a:latin typeface="Times New Roman"/>
                <a:cs typeface="Times New Roman"/>
              </a:rPr>
              <a:t>Yerleştirme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Önlisans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Programlarında:</a:t>
            </a:r>
            <a:r>
              <a:rPr sz="2350" spc="-12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TYT-</a:t>
            </a:r>
            <a:r>
              <a:rPr sz="2350" spc="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(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emel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lang="tr-TR" sz="2350" spc="60" dirty="0" smtClean="0">
                <a:latin typeface="Times New Roman"/>
                <a:cs typeface="Times New Roman"/>
              </a:rPr>
              <a:t>eterlilik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esti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-Puanı)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1900" spc="25" dirty="0">
                <a:solidFill>
                  <a:srgbClr val="3F3F3F"/>
                </a:solidFill>
                <a:latin typeface="Times New Roman"/>
                <a:cs typeface="Times New Roman"/>
              </a:rPr>
              <a:t>Yeterlilik </a:t>
            </a:r>
            <a:r>
              <a:rPr sz="1900" spc="100" dirty="0">
                <a:solidFill>
                  <a:srgbClr val="3F3F3F"/>
                </a:solidFill>
                <a:latin typeface="Times New Roman"/>
                <a:cs typeface="Times New Roman"/>
              </a:rPr>
              <a:t>Puanı </a:t>
            </a:r>
            <a:r>
              <a:rPr sz="1900" spc="50" dirty="0">
                <a:solidFill>
                  <a:srgbClr val="3F3F3F"/>
                </a:solidFill>
                <a:latin typeface="Times New Roman"/>
                <a:cs typeface="Times New Roman"/>
              </a:rPr>
              <a:t>(TYT-Puanı): </a:t>
            </a:r>
            <a:r>
              <a:rPr sz="1900" spc="5" dirty="0">
                <a:latin typeface="Times New Roman"/>
                <a:cs typeface="Times New Roman"/>
              </a:rPr>
              <a:t>[Türkçe </a:t>
            </a:r>
            <a:r>
              <a:rPr sz="1900" spc="-20" dirty="0">
                <a:latin typeface="Times New Roman"/>
                <a:cs typeface="Times New Roman"/>
              </a:rPr>
              <a:t>Testi </a:t>
            </a:r>
            <a:r>
              <a:rPr sz="1900" spc="10" dirty="0">
                <a:latin typeface="Times New Roman"/>
                <a:cs typeface="Times New Roman"/>
              </a:rPr>
              <a:t>%50] + </a:t>
            </a:r>
            <a:r>
              <a:rPr sz="1900" spc="-20" dirty="0">
                <a:latin typeface="Times New Roman"/>
                <a:cs typeface="Times New Roman"/>
              </a:rPr>
              <a:t>[Temel </a:t>
            </a:r>
            <a:r>
              <a:rPr sz="1900" spc="0" dirty="0">
                <a:latin typeface="Times New Roman"/>
                <a:cs typeface="Times New Roman"/>
              </a:rPr>
              <a:t>Matematik </a:t>
            </a:r>
            <a:r>
              <a:rPr sz="1900" spc="-20" dirty="0">
                <a:latin typeface="Times New Roman"/>
                <a:cs typeface="Times New Roman"/>
              </a:rPr>
              <a:t>Testi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%50]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Lisans</a:t>
            </a:r>
            <a:r>
              <a:rPr sz="2350" spc="-1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</a:t>
            </a:r>
            <a:r>
              <a:rPr sz="2350" spc="3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4D67C8"/>
                </a:solidFill>
                <a:latin typeface="Times New Roman"/>
                <a:cs typeface="Times New Roman"/>
              </a:rPr>
              <a:t>ise;</a:t>
            </a:r>
            <a:r>
              <a:rPr sz="2350" spc="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00" dirty="0">
                <a:solidFill>
                  <a:srgbClr val="BF0000"/>
                </a:solidFill>
                <a:latin typeface="Times New Roman"/>
                <a:cs typeface="Times New Roman"/>
              </a:rPr>
              <a:t>Dört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Times New Roman"/>
                <a:cs typeface="Times New Roman"/>
              </a:rPr>
              <a:t>puan</a:t>
            </a:r>
            <a:r>
              <a:rPr sz="2350" spc="-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65" dirty="0">
                <a:solidFill>
                  <a:srgbClr val="BF0000"/>
                </a:solidFill>
                <a:latin typeface="Times New Roman"/>
                <a:cs typeface="Times New Roman"/>
              </a:rPr>
              <a:t>türü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(Sözel,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Sayısal,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Eşit</a:t>
            </a:r>
            <a:r>
              <a:rPr sz="2350" spc="-12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Ağırlık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Dil)</a:t>
            </a:r>
          </a:p>
          <a:p>
            <a:pPr marR="833119" algn="ctr">
              <a:lnSpc>
                <a:spcPct val="100000"/>
              </a:lnSpc>
              <a:spcBef>
                <a:spcPts val="25"/>
              </a:spcBef>
            </a:pPr>
            <a:r>
              <a:rPr sz="2350" spc="-5" dirty="0">
                <a:latin typeface="Times New Roman"/>
                <a:cs typeface="Times New Roman"/>
              </a:rPr>
              <a:t>esas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alınmaktadır.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845819" marR="470534" algn="ctr">
              <a:lnSpc>
                <a:spcPct val="100899"/>
              </a:lnSpc>
            </a:pPr>
            <a:r>
              <a:rPr sz="2350" dirty="0">
                <a:latin typeface="Times New Roman"/>
                <a:cs typeface="Times New Roman"/>
              </a:rPr>
              <a:t>Sözel, Sayısal, Eşit Ağırlık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 </a:t>
            </a:r>
            <a:r>
              <a:rPr sz="2350" spc="0" dirty="0">
                <a:latin typeface="Times New Roman"/>
                <a:cs typeface="Times New Roman"/>
              </a:rPr>
              <a:t>puanları </a:t>
            </a:r>
            <a:r>
              <a:rPr sz="2350" dirty="0">
                <a:latin typeface="Times New Roman"/>
                <a:cs typeface="Times New Roman"/>
              </a:rPr>
              <a:t>hesaplanırken </a:t>
            </a:r>
            <a:r>
              <a:rPr sz="2350" spc="-45" dirty="0">
                <a:latin typeface="Times New Roman"/>
                <a:cs typeface="Times New Roman"/>
              </a:rPr>
              <a:t>Temel </a:t>
            </a:r>
            <a:r>
              <a:rPr sz="2350" spc="-25" dirty="0">
                <a:latin typeface="Times New Roman"/>
                <a:cs typeface="Times New Roman"/>
              </a:rPr>
              <a:t>Yeterlilik  </a:t>
            </a:r>
            <a:r>
              <a:rPr sz="2350" spc="-15" dirty="0">
                <a:latin typeface="Times New Roman"/>
                <a:cs typeface="Times New Roman"/>
              </a:rPr>
              <a:t>Testi’nin </a:t>
            </a:r>
            <a:r>
              <a:rPr sz="2350" spc="5" dirty="0">
                <a:latin typeface="Times New Roman"/>
                <a:cs typeface="Times New Roman"/>
              </a:rPr>
              <a:t>% 40 </a:t>
            </a:r>
            <a:r>
              <a:rPr sz="2350" spc="0" dirty="0">
                <a:latin typeface="Times New Roman"/>
                <a:cs typeface="Times New Roman"/>
              </a:rPr>
              <a:t>etkisi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olacaktır.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70205" algn="ctr">
              <a:lnSpc>
                <a:spcPct val="100000"/>
              </a:lnSpc>
            </a:pPr>
            <a:r>
              <a:rPr sz="2450" spc="-5" dirty="0">
                <a:solidFill>
                  <a:srgbClr val="BF0000"/>
                </a:solidFill>
                <a:latin typeface="Times New Roman"/>
                <a:cs typeface="Times New Roman"/>
              </a:rPr>
              <a:t>Belli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25" dirty="0">
                <a:solidFill>
                  <a:srgbClr val="BF0000"/>
                </a:solidFill>
                <a:latin typeface="Times New Roman"/>
                <a:cs typeface="Times New Roman"/>
              </a:rPr>
              <a:t>programlar</a:t>
            </a:r>
            <a:r>
              <a:rPr sz="2450" spc="-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için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getirilen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başarı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sıralaması</a:t>
            </a:r>
            <a:r>
              <a:rPr sz="2450" spc="-4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şartına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devam</a:t>
            </a:r>
            <a:r>
              <a:rPr sz="2450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edilecektir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15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1524" y="2825051"/>
            <a:ext cx="9500004" cy="4086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14" dirty="0">
                <a:solidFill>
                  <a:srgbClr val="0C79CA"/>
                </a:solidFill>
                <a:latin typeface="Times New Roman"/>
                <a:cs typeface="Times New Roman"/>
              </a:rPr>
              <a:t>SÖZ: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[Sözel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5" dirty="0">
                <a:latin typeface="Times New Roman"/>
                <a:cs typeface="Times New Roman"/>
              </a:rPr>
              <a:t> 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+OBP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/>
            <a:r>
              <a:rPr sz="2600" spc="-70" dirty="0">
                <a:solidFill>
                  <a:srgbClr val="0C79CA"/>
                </a:solidFill>
                <a:latin typeface="Times New Roman"/>
                <a:cs typeface="Times New Roman"/>
              </a:rPr>
              <a:t>SAY: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[Sayısal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754380" algn="l"/>
              </a:tabLst>
            </a:pPr>
            <a:r>
              <a:rPr sz="2600" spc="100" dirty="0">
                <a:solidFill>
                  <a:srgbClr val="0C79CA"/>
                </a:solidFill>
                <a:latin typeface="Times New Roman"/>
                <a:cs typeface="Times New Roman"/>
              </a:rPr>
              <a:t>EA: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0" dirty="0">
                <a:latin typeface="Times New Roman"/>
                <a:cs typeface="Times New Roman"/>
              </a:rPr>
              <a:t>[Eşit Ağırlık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4380" algn="l"/>
              </a:tabLst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865505" algn="l"/>
              </a:tabLst>
            </a:pPr>
            <a:r>
              <a:rPr sz="2600" spc="75" dirty="0">
                <a:solidFill>
                  <a:srgbClr val="0C79CA"/>
                </a:solidFill>
                <a:latin typeface="Times New Roman"/>
                <a:cs typeface="Times New Roman"/>
              </a:rPr>
              <a:t>DİL</a:t>
            </a:r>
            <a:r>
              <a:rPr sz="2600" spc="75" dirty="0">
                <a:solidFill>
                  <a:srgbClr val="001F60"/>
                </a:solidFill>
                <a:latin typeface="Times New Roman"/>
                <a:cs typeface="Times New Roman"/>
              </a:rPr>
              <a:t>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-25" dirty="0">
                <a:latin typeface="Times New Roman"/>
                <a:cs typeface="Times New Roman"/>
              </a:rPr>
              <a:t>[Yabancı </a:t>
            </a:r>
            <a:r>
              <a:rPr sz="2600" spc="0" dirty="0">
                <a:latin typeface="Times New Roman"/>
                <a:cs typeface="Times New Roman"/>
              </a:rPr>
              <a:t>Dil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6550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16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81" name="Dikdörtgen 80"/>
          <p:cNvSpPr/>
          <p:nvPr/>
        </p:nvSpPr>
        <p:spPr>
          <a:xfrm>
            <a:off x="1079500" y="217468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lang="tr-TR" sz="2800" b="1" spc="15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GENEL PUANIN HESAPLANMASINDA</a:t>
            </a:r>
            <a:endParaRPr lang="tr-TR" sz="28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26341" y="2401253"/>
            <a:ext cx="8018145" cy="321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sz="2800" spc="200" dirty="0">
                <a:solidFill>
                  <a:srgbClr val="5967AF"/>
                </a:solidFill>
                <a:latin typeface="Times New Roman"/>
                <a:cs typeface="Times New Roman"/>
              </a:rPr>
              <a:t>Özel </a:t>
            </a:r>
            <a:r>
              <a:rPr sz="2800" spc="260" dirty="0">
                <a:solidFill>
                  <a:srgbClr val="5967AF"/>
                </a:solidFill>
                <a:latin typeface="Times New Roman"/>
                <a:cs typeface="Times New Roman"/>
              </a:rPr>
              <a:t>Yetenekle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Öğrenci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Alan</a:t>
            </a:r>
            <a:r>
              <a:rPr sz="2800" spc="-43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25" dirty="0">
                <a:solidFill>
                  <a:srgbClr val="5967AF"/>
                </a:solidFill>
                <a:latin typeface="Times New Roman"/>
                <a:cs typeface="Times New Roman"/>
              </a:rPr>
              <a:t>Programlar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5" dirty="0">
                <a:latin typeface="Times New Roman"/>
                <a:cs typeface="Times New Roman"/>
              </a:rPr>
              <a:t>yetenekle öğrenci alan programlar </a:t>
            </a:r>
            <a:r>
              <a:rPr sz="2600" spc="0" dirty="0">
                <a:latin typeface="Times New Roman"/>
                <a:cs typeface="Times New Roman"/>
              </a:rPr>
              <a:t>için baraj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geçen sene ile aynı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tutulmuştur.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Testi’ne </a:t>
            </a:r>
            <a:r>
              <a:rPr sz="2600" spc="5" dirty="0">
                <a:latin typeface="Times New Roman"/>
                <a:cs typeface="Times New Roman"/>
              </a:rPr>
              <a:t>giren ve </a:t>
            </a: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</a:t>
            </a:r>
            <a:r>
              <a:rPr sz="2600" spc="-25" dirty="0">
                <a:latin typeface="Times New Roman"/>
                <a:cs typeface="Times New Roman"/>
              </a:rPr>
              <a:t>Testi 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75" dirty="0">
                <a:solidFill>
                  <a:srgbClr val="C30000"/>
                </a:solidFill>
                <a:latin typeface="Times New Roman"/>
                <a:cs typeface="Times New Roman"/>
              </a:rPr>
              <a:t>en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az </a:t>
            </a:r>
            <a:r>
              <a:rPr sz="2600" spc="5" dirty="0">
                <a:solidFill>
                  <a:srgbClr val="C30000"/>
                </a:solidFill>
                <a:latin typeface="Times New Roman"/>
                <a:cs typeface="Times New Roman"/>
              </a:rPr>
              <a:t>150 </a:t>
            </a:r>
            <a:r>
              <a:rPr sz="2600" spc="0" dirty="0">
                <a:latin typeface="Times New Roman"/>
                <a:cs typeface="Times New Roman"/>
              </a:rPr>
              <a:t>olan </a:t>
            </a:r>
            <a:r>
              <a:rPr sz="2600" spc="5" dirty="0">
                <a:latin typeface="Times New Roman"/>
                <a:cs typeface="Times New Roman"/>
              </a:rPr>
              <a:t>adaylar </a:t>
            </a: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-20" dirty="0">
                <a:latin typeface="Times New Roman"/>
                <a:cs typeface="Times New Roman"/>
              </a:rPr>
              <a:t>Yetenekle </a:t>
            </a:r>
            <a:r>
              <a:rPr sz="2600" spc="5" dirty="0">
                <a:latin typeface="Times New Roman"/>
                <a:cs typeface="Times New Roman"/>
              </a:rPr>
              <a:t>Öğrenci </a:t>
            </a:r>
            <a:r>
              <a:rPr sz="2600" spc="0" dirty="0">
                <a:latin typeface="Times New Roman"/>
                <a:cs typeface="Times New Roman"/>
              </a:rPr>
              <a:t>Alan  Lisans </a:t>
            </a:r>
            <a:r>
              <a:rPr sz="2600" spc="5" dirty="0">
                <a:latin typeface="Times New Roman"/>
                <a:cs typeface="Times New Roman"/>
              </a:rPr>
              <a:t>programlarını </a:t>
            </a:r>
            <a:r>
              <a:rPr sz="2600" dirty="0">
                <a:latin typeface="Times New Roman"/>
                <a:cs typeface="Times New Roman"/>
              </a:rPr>
              <a:t>tercih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edebileceklerdir.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17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76714" y="2268740"/>
            <a:ext cx="8746490" cy="404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5"/>
              </a:spcBef>
            </a:pPr>
            <a:r>
              <a:rPr sz="2800" spc="235" dirty="0">
                <a:solidFill>
                  <a:srgbClr val="5967AF"/>
                </a:solidFill>
                <a:latin typeface="Times New Roman"/>
                <a:cs typeface="Times New Roman"/>
              </a:rPr>
              <a:t>Orta </a:t>
            </a:r>
            <a:r>
              <a:rPr sz="2800" spc="240" dirty="0">
                <a:solidFill>
                  <a:srgbClr val="5967AF"/>
                </a:solidFill>
                <a:latin typeface="Times New Roman"/>
                <a:cs typeface="Times New Roman"/>
              </a:rPr>
              <a:t>Öğretim </a:t>
            </a:r>
            <a:r>
              <a:rPr sz="2800" spc="155" dirty="0">
                <a:solidFill>
                  <a:srgbClr val="5967AF"/>
                </a:solidFill>
                <a:latin typeface="Times New Roman"/>
                <a:cs typeface="Times New Roman"/>
              </a:rPr>
              <a:t>Başarı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Puanı </a:t>
            </a:r>
            <a:r>
              <a:rPr sz="2800" spc="65" dirty="0">
                <a:solidFill>
                  <a:srgbClr val="5967AF"/>
                </a:solidFill>
                <a:latin typeface="Times New Roman"/>
                <a:cs typeface="Times New Roman"/>
              </a:rPr>
              <a:t>(OBP)</a:t>
            </a:r>
            <a:r>
              <a:rPr sz="2800" spc="-40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Hesaplaması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200"/>
              </a:lnSpc>
              <a:spcBef>
                <a:spcPts val="5"/>
              </a:spcBef>
            </a:pPr>
            <a:r>
              <a:rPr sz="2600" spc="5" dirty="0">
                <a:latin typeface="Times New Roman"/>
                <a:cs typeface="Times New Roman"/>
              </a:rPr>
              <a:t>Ortaöğretim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Başarı </a:t>
            </a:r>
            <a:r>
              <a:rPr sz="2600" spc="5" dirty="0">
                <a:latin typeface="Times New Roman"/>
                <a:cs typeface="Times New Roman"/>
              </a:rPr>
              <a:t>Puanı’nın hesaplanmasında </a:t>
            </a:r>
            <a:r>
              <a:rPr sz="2600" spc="10" dirty="0">
                <a:latin typeface="Times New Roman"/>
                <a:cs typeface="Times New Roman"/>
              </a:rPr>
              <a:t>herhangi </a:t>
            </a:r>
            <a:r>
              <a:rPr sz="2600" dirty="0">
                <a:latin typeface="Times New Roman"/>
                <a:cs typeface="Times New Roman"/>
              </a:rPr>
              <a:t>bir  </a:t>
            </a:r>
            <a:r>
              <a:rPr sz="2600" spc="0" dirty="0">
                <a:latin typeface="Times New Roman"/>
                <a:cs typeface="Times New Roman"/>
              </a:rPr>
              <a:t>değişikliğe </a:t>
            </a:r>
            <a:r>
              <a:rPr sz="2600" spc="-5" dirty="0">
                <a:latin typeface="Times New Roman"/>
                <a:cs typeface="Times New Roman"/>
              </a:rPr>
              <a:t>gidilmemiştir. </a:t>
            </a:r>
            <a:r>
              <a:rPr sz="2600" spc="-15" dirty="0">
                <a:latin typeface="Times New Roman"/>
                <a:cs typeface="Times New Roman"/>
              </a:rPr>
              <a:t>Yerleştirme </a:t>
            </a:r>
            <a:r>
              <a:rPr sz="2600" spc="5" dirty="0">
                <a:latin typeface="Times New Roman"/>
                <a:cs typeface="Times New Roman"/>
              </a:rPr>
              <a:t>puanlarına etkisi </a:t>
            </a:r>
            <a:r>
              <a:rPr sz="2600" spc="35" dirty="0">
                <a:solidFill>
                  <a:srgbClr val="C30000"/>
                </a:solidFill>
                <a:latin typeface="Times New Roman"/>
                <a:cs typeface="Times New Roman"/>
              </a:rPr>
              <a:t>geçen  </a:t>
            </a:r>
            <a:r>
              <a:rPr sz="2600" spc="50" dirty="0">
                <a:solidFill>
                  <a:srgbClr val="C30000"/>
                </a:solidFill>
                <a:latin typeface="Times New Roman"/>
                <a:cs typeface="Times New Roman"/>
              </a:rPr>
              <a:t>seneki </a:t>
            </a:r>
            <a:r>
              <a:rPr sz="2600" spc="40" dirty="0">
                <a:solidFill>
                  <a:srgbClr val="C30000"/>
                </a:solidFill>
                <a:latin typeface="Times New Roman"/>
                <a:cs typeface="Times New Roman"/>
              </a:rPr>
              <a:t>gibi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aynı </a:t>
            </a:r>
            <a:r>
              <a:rPr sz="2600" spc="150" dirty="0">
                <a:solidFill>
                  <a:srgbClr val="C30000"/>
                </a:solidFill>
                <a:latin typeface="Times New Roman"/>
                <a:cs typeface="Times New Roman"/>
              </a:rPr>
              <a:t>oranda</a:t>
            </a:r>
            <a:r>
              <a:rPr sz="2600" spc="-160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olacaktır.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  <a:spcBef>
                <a:spcPts val="1570"/>
              </a:spcBef>
            </a:pPr>
            <a:r>
              <a:rPr sz="2600" spc="0" dirty="0">
                <a:latin typeface="Times New Roman"/>
                <a:cs typeface="Times New Roman"/>
              </a:rPr>
              <a:t>Meslek lisesi </a:t>
            </a:r>
            <a:r>
              <a:rPr sz="2600" spc="5" dirty="0">
                <a:latin typeface="Times New Roman"/>
                <a:cs typeface="Times New Roman"/>
              </a:rPr>
              <a:t>mezunlarına </a:t>
            </a:r>
            <a:r>
              <a:rPr sz="2600" spc="10" dirty="0">
                <a:latin typeface="Times New Roman"/>
                <a:cs typeface="Times New Roman"/>
              </a:rPr>
              <a:t>geçen </a:t>
            </a:r>
            <a:r>
              <a:rPr sz="2600" spc="5" dirty="0">
                <a:latin typeface="Times New Roman"/>
                <a:cs typeface="Times New Roman"/>
              </a:rPr>
              <a:t>seneki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odaklı </a:t>
            </a:r>
            <a:r>
              <a:rPr sz="2600" spc="10" dirty="0">
                <a:latin typeface="Times New Roman"/>
                <a:cs typeface="Times New Roman"/>
              </a:rPr>
              <a:t>ek puan  </a:t>
            </a:r>
            <a:r>
              <a:rPr sz="2600" spc="5" dirty="0">
                <a:latin typeface="Times New Roman"/>
                <a:cs typeface="Times New Roman"/>
              </a:rPr>
              <a:t>uygulamasına devam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edecektir.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1200"/>
              </a:lnSpc>
              <a:spcBef>
                <a:spcPts val="1585"/>
              </a:spcBef>
            </a:pPr>
            <a:r>
              <a:rPr sz="2600" spc="5" dirty="0">
                <a:latin typeface="Times New Roman"/>
                <a:cs typeface="Times New Roman"/>
              </a:rPr>
              <a:t>Engelli adaylara yönelik düzenlemelerin uygulanmasına devam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edilecektir.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10374908" cy="587019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 err="1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 err="1" smtClean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lang="tr-TR" sz="2950" spc="60" dirty="0" smtClean="0">
              <a:solidFill>
                <a:srgbClr val="5967A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9.45 kuralı kalktı. Geçmiş yıllarda olduğu gibi sınava başlama saati 10.00, bu saatten sonra gelenler sınava alınmayacak.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Sorular MEB müfredatından sorulacak.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Açık uçlu sorular birinci oturumda Türkçe ve Matematikte birer tane sorulabilir.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19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  <p:extLst>
      <p:ext uri="{BB962C8B-B14F-4D97-AF65-F5344CB8AC3E}">
        <p14:creationId xmlns:p14="http://schemas.microsoft.com/office/powerpoint/2010/main" xmlns="" val="47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6" y="3019425"/>
            <a:ext cx="10386672" cy="3385542"/>
          </a:xfrm>
        </p:spPr>
        <p:txBody>
          <a:bodyPr/>
          <a:lstStyle/>
          <a:p>
            <a:pPr algn="ctr"/>
            <a:r>
              <a:rPr lang="tr-TR" sz="4400" b="1" dirty="0" smtClean="0"/>
              <a:t>SINAV BAŞVURU TARİHİ: MART 2018</a:t>
            </a:r>
          </a:p>
          <a:p>
            <a:pPr algn="ctr"/>
            <a:r>
              <a:rPr lang="tr-TR" sz="4400" b="1" dirty="0" smtClean="0"/>
              <a:t>SINAV BAŞVURU ÜCRETİ : 120 TL</a:t>
            </a:r>
            <a:endParaRPr lang="tr-TR" sz="4400" b="1" dirty="0"/>
          </a:p>
          <a:p>
            <a:pPr algn="ctr"/>
            <a:r>
              <a:rPr lang="tr-TR" sz="4400" b="1" dirty="0" smtClean="0"/>
              <a:t>SINAV TARİHİ: 23-24 HAZİRAN 2018</a:t>
            </a:r>
          </a:p>
          <a:p>
            <a:pPr algn="ctr"/>
            <a:r>
              <a:rPr lang="tr-TR" sz="4400" b="1" dirty="0" smtClean="0"/>
              <a:t>SONUÇ AÇIKLAMA TARİHİ : TEMMUZ 2018</a:t>
            </a:r>
          </a:p>
          <a:p>
            <a:pPr algn="ctr"/>
            <a:endParaRPr lang="tr-TR" sz="4400" b="1" dirty="0"/>
          </a:p>
        </p:txBody>
      </p:sp>
      <p:sp>
        <p:nvSpPr>
          <p:cNvPr id="4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3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9712960" cy="4698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969"/>
              </a:spcBef>
              <a:buChar char=""/>
              <a:tabLst>
                <a:tab pos="313055" algn="l"/>
              </a:tabLst>
            </a:pPr>
            <a:r>
              <a:rPr sz="2450" spc="0" dirty="0">
                <a:latin typeface="Times New Roman"/>
                <a:cs typeface="Times New Roman"/>
              </a:rPr>
              <a:t>Daha </a:t>
            </a:r>
            <a:r>
              <a:rPr sz="2450" dirty="0">
                <a:latin typeface="Times New Roman"/>
                <a:cs typeface="Times New Roman"/>
              </a:rPr>
              <a:t>yalın, </a:t>
            </a:r>
            <a:r>
              <a:rPr sz="2450" spc="0" dirty="0">
                <a:latin typeface="Times New Roman"/>
                <a:cs typeface="Times New Roman"/>
              </a:rPr>
              <a:t>sade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0" dirty="0">
                <a:latin typeface="Times New Roman"/>
                <a:cs typeface="Times New Roman"/>
              </a:rPr>
              <a:t>kolay </a:t>
            </a:r>
            <a:r>
              <a:rPr sz="2450" spc="-5" dirty="0">
                <a:latin typeface="Times New Roman"/>
                <a:cs typeface="Times New Roman"/>
              </a:rPr>
              <a:t>anlaşılabilir </a:t>
            </a:r>
            <a:r>
              <a:rPr sz="2450" dirty="0">
                <a:latin typeface="Times New Roman"/>
                <a:cs typeface="Times New Roman"/>
              </a:rPr>
              <a:t>bir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sistem,</a:t>
            </a:r>
          </a:p>
          <a:p>
            <a:pPr marL="413384">
              <a:lnSpc>
                <a:spcPct val="100000"/>
              </a:lnSpc>
              <a:spcBef>
                <a:spcPts val="1475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puan </a:t>
            </a:r>
            <a:r>
              <a:rPr sz="2450" spc="-5" dirty="0">
                <a:latin typeface="Times New Roman"/>
                <a:cs typeface="Times New Roman"/>
              </a:rPr>
              <a:t>türleri </a:t>
            </a:r>
            <a:r>
              <a:rPr sz="2450" dirty="0">
                <a:latin typeface="Times New Roman"/>
                <a:cs typeface="Times New Roman"/>
              </a:rPr>
              <a:t>18’den, </a:t>
            </a:r>
            <a:r>
              <a:rPr lang="tr-TR" sz="2450" dirty="0">
                <a:latin typeface="Times New Roman"/>
                <a:cs typeface="Times New Roman"/>
              </a:rPr>
              <a:t>4</a:t>
            </a:r>
            <a:r>
              <a:rPr sz="2450" spc="0" dirty="0" smtClean="0">
                <a:latin typeface="Times New Roman"/>
                <a:cs typeface="Times New Roman"/>
              </a:rPr>
              <a:t>’e</a:t>
            </a:r>
            <a:r>
              <a:rPr sz="2450" spc="-110" dirty="0" smtClean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indirilmiştir,</a:t>
            </a:r>
            <a:endParaRPr sz="2450" dirty="0">
              <a:latin typeface="Times New Roman"/>
              <a:cs typeface="Times New Roman"/>
            </a:endParaRPr>
          </a:p>
          <a:p>
            <a:pPr marL="662940" marR="5080" indent="-250190">
              <a:lnSpc>
                <a:spcPct val="150200"/>
              </a:lnSpc>
              <a:spcBef>
                <a:spcPts val="10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5 </a:t>
            </a:r>
            <a:r>
              <a:rPr sz="2450" dirty="0">
                <a:latin typeface="Times New Roman"/>
                <a:cs typeface="Times New Roman"/>
              </a:rPr>
              <a:t>hafta sonundan </a:t>
            </a:r>
            <a:r>
              <a:rPr sz="2450" spc="0" dirty="0">
                <a:latin typeface="Times New Roman"/>
                <a:cs typeface="Times New Roman"/>
              </a:rPr>
              <a:t>1 </a:t>
            </a:r>
            <a:r>
              <a:rPr sz="2450" dirty="0">
                <a:latin typeface="Times New Roman"/>
                <a:cs typeface="Times New Roman"/>
              </a:rPr>
              <a:t>hafta </a:t>
            </a:r>
            <a:r>
              <a:rPr sz="2450" spc="0" dirty="0">
                <a:latin typeface="Times New Roman"/>
                <a:cs typeface="Times New Roman"/>
              </a:rPr>
              <a:t>sonuna </a:t>
            </a:r>
            <a:r>
              <a:rPr sz="2450" dirty="0">
                <a:latin typeface="Times New Roman"/>
                <a:cs typeface="Times New Roman"/>
              </a:rPr>
              <a:t>çekilmiş, </a:t>
            </a:r>
            <a:r>
              <a:rPr sz="2450" spc="0" dirty="0">
                <a:latin typeface="Times New Roman"/>
                <a:cs typeface="Times New Roman"/>
              </a:rPr>
              <a:t>6 </a:t>
            </a:r>
            <a:r>
              <a:rPr sz="2450" dirty="0">
                <a:latin typeface="Times New Roman"/>
                <a:cs typeface="Times New Roman"/>
              </a:rPr>
              <a:t>oturumdan </a:t>
            </a:r>
            <a:r>
              <a:rPr sz="2450" spc="0" dirty="0">
                <a:latin typeface="Times New Roman"/>
                <a:cs typeface="Times New Roman"/>
              </a:rPr>
              <a:t>3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oturuma  </a:t>
            </a:r>
            <a:r>
              <a:rPr sz="2450" spc="-15" dirty="0">
                <a:latin typeface="Times New Roman"/>
                <a:cs typeface="Times New Roman"/>
              </a:rPr>
              <a:t>indirilmiştir.</a:t>
            </a:r>
            <a:endParaRPr sz="2450" dirty="0">
              <a:latin typeface="Times New Roman"/>
              <a:cs typeface="Times New Roman"/>
            </a:endParaRPr>
          </a:p>
          <a:p>
            <a:pPr marL="312420" marR="444500" indent="-299720">
              <a:lnSpc>
                <a:spcPct val="125299"/>
              </a:lnSpc>
              <a:spcBef>
                <a:spcPts val="180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Türkçe </a:t>
            </a:r>
            <a:r>
              <a:rPr sz="2450" spc="5" dirty="0">
                <a:latin typeface="Times New Roman"/>
                <a:cs typeface="Times New Roman"/>
              </a:rPr>
              <a:t>ve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5" dirty="0">
                <a:latin typeface="Times New Roman"/>
                <a:cs typeface="Times New Roman"/>
              </a:rPr>
              <a:t>Matematik’in </a:t>
            </a:r>
            <a:r>
              <a:rPr sz="2450" dirty="0">
                <a:latin typeface="Times New Roman"/>
                <a:cs typeface="Times New Roman"/>
              </a:rPr>
              <a:t>merkezde olduğu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30" dirty="0">
                <a:latin typeface="Times New Roman"/>
                <a:cs typeface="Times New Roman"/>
              </a:rPr>
              <a:t>Yeterlilik </a:t>
            </a:r>
            <a:r>
              <a:rPr sz="2450" spc="-75" dirty="0">
                <a:latin typeface="Times New Roman"/>
                <a:cs typeface="Times New Roman"/>
              </a:rPr>
              <a:t>esaslı  </a:t>
            </a:r>
            <a:r>
              <a:rPr sz="2450" dirty="0">
                <a:latin typeface="Times New Roman"/>
                <a:cs typeface="Times New Roman"/>
              </a:rPr>
              <a:t>değerlendiren bir</a:t>
            </a:r>
            <a:r>
              <a:rPr sz="2450" spc="-6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  <a:p>
            <a:pPr marL="312420" marR="521334" indent="-299720">
              <a:lnSpc>
                <a:spcPct val="124900"/>
              </a:lnSpc>
              <a:spcBef>
                <a:spcPts val="15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Mesleki </a:t>
            </a:r>
            <a:r>
              <a:rPr sz="2450" spc="-5" dirty="0">
                <a:latin typeface="Times New Roman"/>
                <a:cs typeface="Times New Roman"/>
              </a:rPr>
              <a:t>eğitimi önemseyen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5" dirty="0">
                <a:latin typeface="Times New Roman"/>
                <a:cs typeface="Times New Roman"/>
              </a:rPr>
              <a:t>bu </a:t>
            </a:r>
            <a:r>
              <a:rPr sz="2450" dirty="0">
                <a:latin typeface="Times New Roman"/>
                <a:cs typeface="Times New Roman"/>
              </a:rPr>
              <a:t>kapsamda </a:t>
            </a:r>
            <a:r>
              <a:rPr sz="2450" spc="-5" dirty="0">
                <a:latin typeface="Times New Roman"/>
                <a:cs typeface="Times New Roman"/>
              </a:rPr>
              <a:t>tek </a:t>
            </a:r>
            <a:r>
              <a:rPr sz="2450" dirty="0">
                <a:latin typeface="Times New Roman"/>
                <a:cs typeface="Times New Roman"/>
              </a:rPr>
              <a:t>bir puanla farklı </a:t>
            </a:r>
            <a:r>
              <a:rPr sz="2450" spc="-160" dirty="0">
                <a:latin typeface="Times New Roman"/>
                <a:cs typeface="Times New Roman"/>
              </a:rPr>
              <a:t>MYO  </a:t>
            </a:r>
            <a:r>
              <a:rPr sz="2450" dirty="0">
                <a:latin typeface="Times New Roman"/>
                <a:cs typeface="Times New Roman"/>
              </a:rPr>
              <a:t>programlarını tercih etmeye </a:t>
            </a:r>
            <a:r>
              <a:rPr sz="2450" spc="0" dirty="0">
                <a:latin typeface="Times New Roman"/>
                <a:cs typeface="Times New Roman"/>
              </a:rPr>
              <a:t>imkan </a:t>
            </a:r>
            <a:r>
              <a:rPr sz="2450" dirty="0">
                <a:latin typeface="Times New Roman"/>
                <a:cs typeface="Times New Roman"/>
              </a:rPr>
              <a:t>veren bir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20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63" y="1745109"/>
            <a:ext cx="9738995" cy="35617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Orta </a:t>
            </a:r>
            <a:r>
              <a:rPr sz="2600" spc="5" dirty="0">
                <a:latin typeface="Times New Roman"/>
                <a:cs typeface="Times New Roman"/>
              </a:rPr>
              <a:t>öğretim </a:t>
            </a:r>
            <a:r>
              <a:rPr sz="2600" spc="0" dirty="0">
                <a:latin typeface="Times New Roman"/>
                <a:cs typeface="Times New Roman"/>
              </a:rPr>
              <a:t>kazanımlarını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sürecini </a:t>
            </a:r>
            <a:r>
              <a:rPr sz="2600" spc="5" dirty="0">
                <a:latin typeface="Times New Roman"/>
                <a:cs typeface="Times New Roman"/>
              </a:rPr>
              <a:t>odağına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önemseyen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bir</a:t>
            </a:r>
            <a:endParaRPr sz="2600" dirty="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1610"/>
              </a:spcBef>
            </a:pP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312420" marR="260350" indent="-300355">
              <a:lnSpc>
                <a:spcPct val="151500"/>
              </a:lnSpc>
              <a:spcBef>
                <a:spcPts val="1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5" dirty="0">
                <a:latin typeface="Times New Roman"/>
                <a:cs typeface="Times New Roman"/>
              </a:rPr>
              <a:t>Önceki </a:t>
            </a:r>
            <a:r>
              <a:rPr sz="2600" spc="0" dirty="0">
                <a:latin typeface="Times New Roman"/>
                <a:cs typeface="Times New Roman"/>
              </a:rPr>
              <a:t>sistemde ortaöğretim </a:t>
            </a:r>
            <a:r>
              <a:rPr sz="2600" spc="5" dirty="0">
                <a:latin typeface="Times New Roman"/>
                <a:cs typeface="Times New Roman"/>
              </a:rPr>
              <a:t>üzerinde 4 </a:t>
            </a:r>
            <a:r>
              <a:rPr sz="2600" spc="10" dirty="0">
                <a:latin typeface="Times New Roman"/>
                <a:cs typeface="Times New Roman"/>
              </a:rPr>
              <a:t>ay </a:t>
            </a:r>
            <a:r>
              <a:rPr sz="2600" spc="0" dirty="0">
                <a:latin typeface="Times New Roman"/>
                <a:cs typeface="Times New Roman"/>
              </a:rPr>
              <a:t>baskı </a:t>
            </a:r>
            <a:r>
              <a:rPr sz="2600" spc="5" dirty="0">
                <a:latin typeface="Times New Roman"/>
                <a:cs typeface="Times New Roman"/>
              </a:rPr>
              <a:t>oluşturarak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eğitimi  </a:t>
            </a:r>
            <a:r>
              <a:rPr sz="2600" spc="0" dirty="0">
                <a:latin typeface="Times New Roman"/>
                <a:cs typeface="Times New Roman"/>
              </a:rPr>
              <a:t>aksatan </a:t>
            </a:r>
            <a:r>
              <a:rPr sz="2600" spc="5" dirty="0">
                <a:latin typeface="Times New Roman"/>
                <a:cs typeface="Times New Roman"/>
              </a:rPr>
              <a:t>olumsuzluğu </a:t>
            </a:r>
            <a:r>
              <a:rPr sz="2600" spc="0" dirty="0">
                <a:latin typeface="Times New Roman"/>
                <a:cs typeface="Times New Roman"/>
              </a:rPr>
              <a:t>ortadan kaldıran </a:t>
            </a:r>
            <a:r>
              <a:rPr sz="2600" spc="10" dirty="0">
                <a:latin typeface="Times New Roman"/>
                <a:cs typeface="Times New Roman"/>
              </a:rPr>
              <a:t>bir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Öğrenciler </a:t>
            </a:r>
            <a:r>
              <a:rPr sz="2600" spc="5" dirty="0">
                <a:latin typeface="Times New Roman"/>
                <a:cs typeface="Times New Roman"/>
              </a:rPr>
              <a:t>üzerindeki </a:t>
            </a:r>
            <a:r>
              <a:rPr sz="2600" spc="0" dirty="0">
                <a:latin typeface="Times New Roman"/>
                <a:cs typeface="Times New Roman"/>
              </a:rPr>
              <a:t>sınav </a:t>
            </a:r>
            <a:r>
              <a:rPr sz="2600" spc="5" dirty="0">
                <a:latin typeface="Times New Roman"/>
                <a:cs typeface="Times New Roman"/>
              </a:rPr>
              <a:t>kaygısının </a:t>
            </a:r>
            <a:r>
              <a:rPr sz="2600" spc="0" dirty="0">
                <a:latin typeface="Times New Roman"/>
                <a:cs typeface="Times New Roman"/>
              </a:rPr>
              <a:t>etkilerini azaltan bir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sistem.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21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876425"/>
            <a:ext cx="10515600" cy="2784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tr-TR" sz="6300" spc="-25" dirty="0" smtClean="0">
                <a:solidFill>
                  <a:srgbClr val="000000"/>
                </a:solidFill>
              </a:rPr>
              <a:t>Bütün adaylara başarılar</a:t>
            </a:r>
            <a:r>
              <a:rPr lang="tr-TR" sz="6300" spc="360" dirty="0" smtClean="0">
                <a:solidFill>
                  <a:srgbClr val="000000"/>
                </a:solidFill>
              </a:rPr>
              <a:t>…..</a:t>
            </a:r>
            <a:br>
              <a:rPr lang="tr-TR" sz="6300" spc="360" dirty="0" smtClean="0">
                <a:solidFill>
                  <a:srgbClr val="000000"/>
                </a:solidFill>
              </a:rPr>
            </a:br>
            <a:r>
              <a:rPr lang="tr-TR" sz="6300" spc="360" dirty="0" smtClean="0">
                <a:solidFill>
                  <a:srgbClr val="000000"/>
                </a:solidFill>
              </a:rPr>
              <a:t/>
            </a:r>
            <a:br>
              <a:rPr lang="tr-TR" sz="6300" spc="360" dirty="0" smtClean="0">
                <a:solidFill>
                  <a:srgbClr val="000000"/>
                </a:solidFill>
              </a:rPr>
            </a:br>
            <a:endParaRPr sz="5400" dirty="0">
              <a:latin typeface="Snap ITC" panose="04040A07060A02020202" pitchFamily="8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22</a:t>
            </a:fld>
            <a:endParaRPr spc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0900" y="1051029"/>
            <a:ext cx="747159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 algn="ctr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sp>
        <p:nvSpPr>
          <p:cNvPr id="9" name="object 9"/>
          <p:cNvSpPr/>
          <p:nvPr/>
        </p:nvSpPr>
        <p:spPr>
          <a:xfrm>
            <a:off x="5606555" y="4131183"/>
            <a:ext cx="2065020" cy="993775"/>
          </a:xfrm>
          <a:custGeom>
            <a:avLst/>
            <a:gdLst/>
            <a:ahLst/>
            <a:cxnLst/>
            <a:rect l="l" t="t" r="r" b="b"/>
            <a:pathLst>
              <a:path w="2065020" h="993775">
                <a:moveTo>
                  <a:pt x="2019300" y="519684"/>
                </a:moveTo>
                <a:lnTo>
                  <a:pt x="22860" y="519684"/>
                </a:lnTo>
                <a:lnTo>
                  <a:pt x="13501" y="517826"/>
                </a:lnTo>
                <a:lnTo>
                  <a:pt x="6286" y="512826"/>
                </a:lnTo>
                <a:lnTo>
                  <a:pt x="1643" y="505539"/>
                </a:lnTo>
                <a:lnTo>
                  <a:pt x="0" y="496824"/>
                </a:lnTo>
                <a:lnTo>
                  <a:pt x="0" y="0"/>
                </a:lnTo>
                <a:lnTo>
                  <a:pt x="44196" y="0"/>
                </a:lnTo>
                <a:lnTo>
                  <a:pt x="44196" y="473964"/>
                </a:lnTo>
                <a:lnTo>
                  <a:pt x="22860" y="473964"/>
                </a:lnTo>
                <a:lnTo>
                  <a:pt x="44196" y="496824"/>
                </a:lnTo>
                <a:lnTo>
                  <a:pt x="2019300" y="496824"/>
                </a:lnTo>
                <a:lnTo>
                  <a:pt x="2019300" y="519684"/>
                </a:lnTo>
                <a:close/>
              </a:path>
              <a:path w="2065020" h="993775">
                <a:moveTo>
                  <a:pt x="44196" y="496824"/>
                </a:moveTo>
                <a:lnTo>
                  <a:pt x="22860" y="473964"/>
                </a:lnTo>
                <a:lnTo>
                  <a:pt x="44196" y="473964"/>
                </a:lnTo>
                <a:lnTo>
                  <a:pt x="44196" y="496824"/>
                </a:lnTo>
                <a:close/>
              </a:path>
              <a:path w="2065020" h="993775">
                <a:moveTo>
                  <a:pt x="2065020" y="519684"/>
                </a:moveTo>
                <a:lnTo>
                  <a:pt x="2042160" y="519684"/>
                </a:lnTo>
                <a:lnTo>
                  <a:pt x="2019300" y="496824"/>
                </a:lnTo>
                <a:lnTo>
                  <a:pt x="44196" y="496824"/>
                </a:lnTo>
                <a:lnTo>
                  <a:pt x="44196" y="473964"/>
                </a:lnTo>
                <a:lnTo>
                  <a:pt x="2042160" y="473964"/>
                </a:lnTo>
                <a:lnTo>
                  <a:pt x="2050875" y="475821"/>
                </a:lnTo>
                <a:lnTo>
                  <a:pt x="2058162" y="480822"/>
                </a:lnTo>
                <a:lnTo>
                  <a:pt x="2063162" y="488108"/>
                </a:lnTo>
                <a:lnTo>
                  <a:pt x="2065020" y="496824"/>
                </a:lnTo>
                <a:lnTo>
                  <a:pt x="2065020" y="519684"/>
                </a:lnTo>
                <a:close/>
              </a:path>
              <a:path w="2065020" h="993775">
                <a:moveTo>
                  <a:pt x="2065020" y="993648"/>
                </a:moveTo>
                <a:lnTo>
                  <a:pt x="2019300" y="993648"/>
                </a:lnTo>
                <a:lnTo>
                  <a:pt x="2019300" y="496824"/>
                </a:lnTo>
                <a:lnTo>
                  <a:pt x="2042160" y="519684"/>
                </a:lnTo>
                <a:lnTo>
                  <a:pt x="2065020" y="519684"/>
                </a:lnTo>
                <a:lnTo>
                  <a:pt x="2065020" y="993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0970" y="4106845"/>
            <a:ext cx="2220467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79421" y="3253387"/>
            <a:ext cx="6454267" cy="730969"/>
          </a:xfrm>
          <a:prstGeom prst="rect">
            <a:avLst/>
          </a:prstGeom>
          <a:solidFill>
            <a:srgbClr val="5DCC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2250" b="1" spc="105" dirty="0" smtClean="0">
                <a:latin typeface="Times New Roman"/>
                <a:cs typeface="Times New Roman"/>
              </a:rPr>
              <a:t>YÜKSEKÖĞRETİM </a:t>
            </a:r>
            <a:r>
              <a:rPr sz="2250" b="1" spc="90" dirty="0">
                <a:latin typeface="Times New Roman"/>
                <a:cs typeface="Times New Roman"/>
              </a:rPr>
              <a:t>KURUMLARI</a:t>
            </a:r>
            <a:r>
              <a:rPr sz="2250" b="1" spc="-85" dirty="0">
                <a:latin typeface="Times New Roman"/>
                <a:cs typeface="Times New Roman"/>
              </a:rPr>
              <a:t> </a:t>
            </a:r>
            <a:r>
              <a:rPr sz="2250" b="1" spc="5" dirty="0">
                <a:latin typeface="Times New Roman"/>
                <a:cs typeface="Times New Roman"/>
              </a:rPr>
              <a:t>SINAVI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649" y="4970850"/>
            <a:ext cx="104521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80"/>
              </a:lnSpc>
            </a:pPr>
            <a:r>
              <a:rPr sz="2250" spc="110" dirty="0">
                <a:latin typeface="Times New Roman"/>
                <a:cs typeface="Times New Roman"/>
              </a:rPr>
              <a:t>Birinci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900" y="4994908"/>
            <a:ext cx="3333083" cy="883447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99490" marR="993775" indent="71120">
              <a:lnSpc>
                <a:spcPct val="121300"/>
              </a:lnSpc>
              <a:spcBef>
                <a:spcPts val="355"/>
              </a:spcBef>
            </a:pPr>
            <a:r>
              <a:rPr sz="2250" spc="110" dirty="0">
                <a:latin typeface="Times New Roman"/>
                <a:cs typeface="Times New Roman"/>
              </a:rPr>
              <a:t>Birinci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4790" y="4984565"/>
            <a:ext cx="104521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sz="2250" spc="85" dirty="0">
                <a:latin typeface="Times New Roman"/>
                <a:cs typeface="Times New Roman"/>
              </a:rPr>
              <a:t>İkinci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3808" y="4837176"/>
            <a:ext cx="3089275" cy="1045844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20444" marR="1015365" indent="152400">
              <a:lnSpc>
                <a:spcPct val="120000"/>
              </a:lnSpc>
              <a:spcBef>
                <a:spcPts val="400"/>
              </a:spcBef>
            </a:pPr>
            <a:r>
              <a:rPr sz="2250" spc="85" dirty="0">
                <a:latin typeface="Times New Roman"/>
                <a:cs typeface="Times New Roman"/>
              </a:rPr>
              <a:t>İkinci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4630" y="6307364"/>
            <a:ext cx="45694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 smtClean="0">
                <a:latin typeface="Times New Roman"/>
                <a:cs typeface="Times New Roman"/>
              </a:rPr>
              <a:t>.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16068" y="5161788"/>
            <a:ext cx="795655" cy="475615"/>
          </a:xfrm>
          <a:custGeom>
            <a:avLst/>
            <a:gdLst/>
            <a:ahLst/>
            <a:cxnLst/>
            <a:rect l="l" t="t" r="r" b="b"/>
            <a:pathLst>
              <a:path w="795654" h="475614">
                <a:moveTo>
                  <a:pt x="557784" y="475488"/>
                </a:moveTo>
                <a:lnTo>
                  <a:pt x="557784" y="356616"/>
                </a:lnTo>
                <a:lnTo>
                  <a:pt x="0" y="356616"/>
                </a:lnTo>
                <a:lnTo>
                  <a:pt x="0" y="118872"/>
                </a:lnTo>
                <a:lnTo>
                  <a:pt x="557784" y="118872"/>
                </a:lnTo>
                <a:lnTo>
                  <a:pt x="557784" y="0"/>
                </a:lnTo>
                <a:lnTo>
                  <a:pt x="795528" y="237744"/>
                </a:lnTo>
                <a:lnTo>
                  <a:pt x="557784" y="4754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95458" y="6406451"/>
            <a:ext cx="93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2695956"/>
            <a:ext cx="2008631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1530" y="2753346"/>
            <a:ext cx="4277360" cy="11394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sz="2600" spc="4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2600" spc="5" dirty="0">
                <a:solidFill>
                  <a:srgbClr val="3F3F3F"/>
                </a:solidFill>
                <a:latin typeface="Times New Roman"/>
                <a:cs typeface="Times New Roman"/>
              </a:rPr>
              <a:t>YETERLİLİK</a:t>
            </a:r>
            <a:r>
              <a:rPr sz="26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3F3F3F"/>
                </a:solidFill>
                <a:latin typeface="Times New Roman"/>
                <a:cs typeface="Times New Roman"/>
              </a:rPr>
              <a:t>TESTİ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600" spc="150" dirty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2450" spc="150" dirty="0">
                <a:solidFill>
                  <a:srgbClr val="3F3F3F"/>
                </a:solidFill>
                <a:latin typeface="Times New Roman"/>
                <a:cs typeface="Times New Roman"/>
              </a:rPr>
              <a:t>Türkçe </a:t>
            </a:r>
            <a:r>
              <a:rPr sz="2450" spc="200" dirty="0">
                <a:solidFill>
                  <a:srgbClr val="3F3F3F"/>
                </a:solidFill>
                <a:latin typeface="Times New Roman"/>
                <a:cs typeface="Times New Roman"/>
              </a:rPr>
              <a:t>ve </a:t>
            </a:r>
            <a:r>
              <a:rPr sz="2450" spc="125" dirty="0">
                <a:solidFill>
                  <a:srgbClr val="3F3F3F"/>
                </a:solidFill>
                <a:latin typeface="Times New Roman"/>
                <a:cs typeface="Times New Roman"/>
              </a:rPr>
              <a:t>Temel</a:t>
            </a:r>
            <a:r>
              <a:rPr sz="2450" spc="-1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50" spc="130" dirty="0">
                <a:solidFill>
                  <a:srgbClr val="3F3F3F"/>
                </a:solidFill>
                <a:latin typeface="Times New Roman"/>
                <a:cs typeface="Times New Roman"/>
              </a:rPr>
              <a:t>Matematik)</a:t>
            </a:r>
            <a:endParaRPr sz="245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30"/>
              </a:spcBef>
            </a:pPr>
            <a:r>
              <a:rPr sz="2100" spc="105" dirty="0">
                <a:solidFill>
                  <a:srgbClr val="31489E"/>
                </a:solidFill>
                <a:latin typeface="Times New Roman"/>
                <a:cs typeface="Times New Roman"/>
              </a:rPr>
              <a:t>-</a:t>
            </a:r>
            <a:r>
              <a:rPr sz="1750" spc="105" dirty="0">
                <a:solidFill>
                  <a:srgbClr val="31489E"/>
                </a:solidFill>
                <a:latin typeface="Times New Roman"/>
                <a:cs typeface="Times New Roman"/>
              </a:rPr>
              <a:t>Sözel </a:t>
            </a:r>
            <a:r>
              <a:rPr sz="1750" spc="140" dirty="0">
                <a:solidFill>
                  <a:srgbClr val="31489E"/>
                </a:solidFill>
                <a:latin typeface="Times New Roman"/>
                <a:cs typeface="Times New Roman"/>
              </a:rPr>
              <a:t>ve </a:t>
            </a:r>
            <a:r>
              <a:rPr sz="1750" spc="130" dirty="0">
                <a:solidFill>
                  <a:srgbClr val="31489E"/>
                </a:solidFill>
                <a:latin typeface="Times New Roman"/>
                <a:cs typeface="Times New Roman"/>
              </a:rPr>
              <a:t>Sayısal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becerilerin</a:t>
            </a:r>
            <a:r>
              <a:rPr sz="1750" spc="-18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ölçülmesi-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" y="4524755"/>
            <a:ext cx="2798063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5721" y="4612724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14629">
              <a:lnSpc>
                <a:spcPts val="3600"/>
              </a:lnSpc>
              <a:spcBef>
                <a:spcPts val="555"/>
              </a:spcBef>
            </a:pPr>
            <a:r>
              <a:rPr sz="3300" spc="140" dirty="0">
                <a:latin typeface="Times New Roman"/>
                <a:cs typeface="Times New Roman"/>
              </a:rPr>
              <a:t>İkinci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" y="2708148"/>
            <a:ext cx="2798063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5721" y="2777780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154940">
              <a:lnSpc>
                <a:spcPts val="3600"/>
              </a:lnSpc>
              <a:spcBef>
                <a:spcPts val="555"/>
              </a:spcBef>
            </a:pPr>
            <a:r>
              <a:rPr sz="3300" spc="50" dirty="0">
                <a:latin typeface="Times New Roman"/>
                <a:cs typeface="Times New Roman"/>
              </a:rPr>
              <a:t>Birinci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8455" y="4512564"/>
            <a:ext cx="2008631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9350" y="3094691"/>
            <a:ext cx="1586865" cy="498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2000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85" dirty="0">
                <a:solidFill>
                  <a:srgbClr val="3F3F3F"/>
                </a:solidFill>
                <a:latin typeface="Times New Roman"/>
                <a:cs typeface="Times New Roman"/>
              </a:rPr>
              <a:t>Sabah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4</a:t>
            </a:fld>
            <a:endParaRPr spc="0" dirty="0"/>
          </a:p>
        </p:txBody>
      </p:sp>
      <p:sp>
        <p:nvSpPr>
          <p:cNvPr id="16" name="object 16"/>
          <p:cNvSpPr txBox="1"/>
          <p:nvPr/>
        </p:nvSpPr>
        <p:spPr>
          <a:xfrm>
            <a:off x="3631203" y="4879366"/>
            <a:ext cx="158686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1899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50" dirty="0">
                <a:solidFill>
                  <a:srgbClr val="3F3F3F"/>
                </a:solidFill>
                <a:latin typeface="Times New Roman"/>
                <a:cs typeface="Times New Roman"/>
              </a:rPr>
              <a:t>Öğleden</a:t>
            </a:r>
            <a:r>
              <a:rPr sz="15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Sonra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7352" y="4527308"/>
            <a:ext cx="490664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2100" b="1" u="sng" spc="10" dirty="0">
                <a:solidFill>
                  <a:srgbClr val="3F3F3F"/>
                </a:solidFill>
                <a:latin typeface="Times New Roman"/>
                <a:cs typeface="Times New Roman"/>
              </a:rPr>
              <a:t>TÜRK </a:t>
            </a: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DİLİ </a:t>
            </a:r>
            <a:r>
              <a:rPr sz="2100" b="1" u="sng" spc="-5" dirty="0">
                <a:solidFill>
                  <a:srgbClr val="3F3F3F"/>
                </a:solidFill>
                <a:latin typeface="Times New Roman"/>
                <a:cs typeface="Times New Roman"/>
              </a:rPr>
              <a:t>VE</a:t>
            </a:r>
            <a:r>
              <a:rPr sz="2100" b="1" u="sng" spc="2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EDEBİYATI-</a:t>
            </a:r>
            <a:r>
              <a:rPr lang="tr-TR"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SOSYAL BİLİMLER-1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25" dirty="0">
                <a:solidFill>
                  <a:srgbClr val="3F3F3F"/>
                </a:solidFill>
                <a:latin typeface="Times New Roman"/>
                <a:cs typeface="Times New Roman"/>
              </a:rPr>
              <a:t>-SOSYAL</a:t>
            </a:r>
            <a:r>
              <a:rPr sz="2100" b="1" u="sng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BİLİMLER</a:t>
            </a:r>
            <a:r>
              <a:rPr lang="tr-TR"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-2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-MATEMATİK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50" dirty="0">
                <a:solidFill>
                  <a:srgbClr val="3F3F3F"/>
                </a:solidFill>
                <a:latin typeface="Times New Roman"/>
                <a:cs typeface="Times New Roman"/>
              </a:rPr>
              <a:t>-FEN</a:t>
            </a:r>
            <a:r>
              <a:rPr sz="2100" b="1" u="sng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20" dirty="0">
                <a:solidFill>
                  <a:srgbClr val="3F3F3F"/>
                </a:solidFill>
                <a:latin typeface="Times New Roman"/>
                <a:cs typeface="Times New Roman"/>
              </a:rPr>
              <a:t>BİLİMLERİ</a:t>
            </a:r>
            <a:endParaRPr sz="2100" b="1" u="sng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771" y="3452332"/>
            <a:ext cx="9544377" cy="266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4420" y="2273300"/>
            <a:ext cx="346011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</a:t>
            </a:r>
            <a:r>
              <a:rPr sz="3050" spc="-6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5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55" y="2986630"/>
            <a:ext cx="3820668" cy="1003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88" y="3973067"/>
            <a:ext cx="4328159" cy="1251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60" y="4374543"/>
            <a:ext cx="248920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75"/>
              </a:lnSpc>
            </a:pPr>
            <a:r>
              <a:rPr sz="2350" spc="130" dirty="0">
                <a:latin typeface="Times New Roman"/>
                <a:cs typeface="Times New Roman"/>
              </a:rPr>
              <a:t>40 </a:t>
            </a:r>
            <a:r>
              <a:rPr sz="2350" spc="175" dirty="0">
                <a:latin typeface="Times New Roman"/>
                <a:cs typeface="Times New Roman"/>
              </a:rPr>
              <a:t>Türkçe</a:t>
            </a:r>
            <a:r>
              <a:rPr sz="2350" spc="-45" dirty="0">
                <a:latin typeface="Times New Roman"/>
                <a:cs typeface="Times New Roman"/>
              </a:rPr>
              <a:t> </a:t>
            </a:r>
            <a:r>
              <a:rPr sz="2350" spc="280" dirty="0">
                <a:latin typeface="Times New Roman"/>
                <a:cs typeface="Times New Roman"/>
              </a:rPr>
              <a:t>sorusu</a:t>
            </a: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550" spc="85" dirty="0">
                <a:solidFill>
                  <a:srgbClr val="BF0000"/>
                </a:solidFill>
                <a:latin typeface="Times New Roman"/>
                <a:cs typeface="Times New Roman"/>
              </a:rPr>
              <a:t>(Testin </a:t>
            </a:r>
            <a:r>
              <a:rPr sz="1550" spc="80" dirty="0">
                <a:solidFill>
                  <a:srgbClr val="BF0000"/>
                </a:solidFill>
                <a:latin typeface="Times New Roman"/>
                <a:cs typeface="Times New Roman"/>
              </a:rPr>
              <a:t>ağırlığı</a:t>
            </a:r>
            <a:r>
              <a:rPr sz="1550" spc="-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550" spc="65" dirty="0">
                <a:solidFill>
                  <a:srgbClr val="BF0000"/>
                </a:solidFill>
                <a:latin typeface="Times New Roman"/>
                <a:cs typeface="Times New Roman"/>
              </a:rPr>
              <a:t>%50)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388" y="3973067"/>
            <a:ext cx="4302252" cy="2499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8378" y="5423339"/>
            <a:ext cx="2843530" cy="104131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500"/>
              </a:spcBef>
            </a:pPr>
            <a:r>
              <a:rPr sz="2350" b="1" spc="130" dirty="0">
                <a:latin typeface="Times New Roman"/>
                <a:cs typeface="Times New Roman"/>
              </a:rPr>
              <a:t>40 </a:t>
            </a:r>
            <a:r>
              <a:rPr sz="2350" b="1" spc="125" dirty="0">
                <a:latin typeface="Times New Roman"/>
                <a:cs typeface="Times New Roman"/>
              </a:rPr>
              <a:t>Temel</a:t>
            </a:r>
            <a:r>
              <a:rPr sz="2350" b="1" dirty="0">
                <a:latin typeface="Times New Roman"/>
                <a:cs typeface="Times New Roman"/>
              </a:rPr>
              <a:t> </a:t>
            </a:r>
            <a:r>
              <a:rPr sz="2350" b="1" spc="140" dirty="0">
                <a:latin typeface="Times New Roman"/>
                <a:cs typeface="Times New Roman"/>
              </a:rPr>
              <a:t>Matematik  </a:t>
            </a:r>
            <a:r>
              <a:rPr sz="2350" b="1" spc="280" dirty="0">
                <a:latin typeface="Times New Roman"/>
                <a:cs typeface="Times New Roman"/>
              </a:rPr>
              <a:t>sorusu</a:t>
            </a:r>
            <a:endParaRPr sz="235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600" b="1" spc="85" dirty="0">
                <a:solidFill>
                  <a:srgbClr val="C30000"/>
                </a:solidFill>
                <a:latin typeface="Times New Roman"/>
                <a:cs typeface="Times New Roman"/>
              </a:rPr>
              <a:t>(Testin </a:t>
            </a:r>
            <a:r>
              <a:rPr sz="1600" b="1" spc="80" dirty="0">
                <a:solidFill>
                  <a:srgbClr val="C30000"/>
                </a:solidFill>
                <a:latin typeface="Times New Roman"/>
                <a:cs typeface="Times New Roman"/>
              </a:rPr>
              <a:t>ağırlığı</a:t>
            </a:r>
            <a:r>
              <a:rPr sz="1600" b="1" spc="-45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1600" b="1" spc="65" dirty="0">
                <a:solidFill>
                  <a:srgbClr val="C30000"/>
                </a:solidFill>
                <a:latin typeface="Times New Roman"/>
                <a:cs typeface="Times New Roman"/>
              </a:rPr>
              <a:t>%50)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90032" y="4279392"/>
            <a:ext cx="752855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49572" y="4822961"/>
            <a:ext cx="227838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10"/>
              </a:spcBef>
            </a:pPr>
            <a:r>
              <a:rPr sz="2450" spc="155" dirty="0">
                <a:solidFill>
                  <a:srgbClr val="BF0000"/>
                </a:solidFill>
                <a:latin typeface="Times New Roman"/>
                <a:cs typeface="Times New Roman"/>
              </a:rPr>
              <a:t>Temel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0" dirty="0">
                <a:solidFill>
                  <a:srgbClr val="BF0000"/>
                </a:solidFill>
                <a:latin typeface="Times New Roman"/>
                <a:cs typeface="Times New Roman"/>
              </a:rPr>
              <a:t>Yeterlilik  </a:t>
            </a:r>
            <a:r>
              <a:rPr sz="2450" spc="10" dirty="0">
                <a:solidFill>
                  <a:srgbClr val="BF0000"/>
                </a:solidFill>
                <a:latin typeface="Times New Roman"/>
                <a:cs typeface="Times New Roman"/>
              </a:rPr>
              <a:t>Testi</a:t>
            </a:r>
            <a:r>
              <a:rPr sz="2450" spc="7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85" dirty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6</a:t>
            </a:fld>
            <a:endParaRPr spc="0" dirty="0"/>
          </a:p>
        </p:txBody>
      </p:sp>
      <p:sp>
        <p:nvSpPr>
          <p:cNvPr id="15" name="object 15"/>
          <p:cNvSpPr txBox="1"/>
          <p:nvPr/>
        </p:nvSpPr>
        <p:spPr>
          <a:xfrm>
            <a:off x="1145509" y="1936496"/>
            <a:ext cx="7752715" cy="1974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 </a:t>
            </a:r>
            <a:r>
              <a:rPr sz="3050" spc="85" dirty="0">
                <a:solidFill>
                  <a:srgbClr val="31489E"/>
                </a:solidFill>
                <a:latin typeface="Times New Roman"/>
                <a:cs typeface="Times New Roman"/>
              </a:rPr>
              <a:t>OTURUMUN</a:t>
            </a:r>
            <a:r>
              <a:rPr sz="3050" spc="-17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65" dirty="0">
                <a:solidFill>
                  <a:srgbClr val="31489E"/>
                </a:solidFill>
                <a:latin typeface="Times New Roman"/>
                <a:cs typeface="Times New Roman"/>
              </a:rPr>
              <a:t>UYGULANMASI</a:t>
            </a: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882650" marR="5330190" indent="-870585">
              <a:lnSpc>
                <a:spcPct val="121200"/>
              </a:lnSpc>
            </a:pPr>
            <a:r>
              <a:rPr sz="2600" spc="140" dirty="0">
                <a:latin typeface="Times New Roman"/>
                <a:cs typeface="Times New Roman"/>
              </a:rPr>
              <a:t>Temel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Yeterlilik  </a:t>
            </a:r>
            <a:r>
              <a:rPr sz="2600" spc="140" dirty="0">
                <a:latin typeface="Times New Roman"/>
                <a:cs typeface="Times New Roman"/>
              </a:rPr>
              <a:t>Testi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object 5"/>
          <p:cNvSpPr/>
          <p:nvPr/>
        </p:nvSpPr>
        <p:spPr>
          <a:xfrm>
            <a:off x="152400" y="9250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1763300" y="1203429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799589">
              <a:spcBef>
                <a:spcPts val="135"/>
              </a:spcBef>
            </a:pPr>
            <a:r>
              <a:rPr lang="tr-TR" kern="0" spc="5" smtClean="0"/>
              <a:t>Yükseköğretim </a:t>
            </a:r>
            <a:r>
              <a:rPr lang="tr-TR" kern="0" spc="10" smtClean="0"/>
              <a:t>Kurumları</a:t>
            </a:r>
            <a:r>
              <a:rPr lang="tr-TR" kern="0" spc="-50" smtClean="0"/>
              <a:t> </a:t>
            </a:r>
            <a:r>
              <a:rPr lang="tr-TR" kern="0" smtClean="0"/>
              <a:t>Sınavı</a:t>
            </a:r>
            <a:endParaRPr lang="tr-TR" kern="0" dirty="0"/>
          </a:p>
        </p:txBody>
      </p:sp>
      <p:sp>
        <p:nvSpPr>
          <p:cNvPr id="6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" t="411" r="-2477" b="77573"/>
          <a:stretch/>
        </p:blipFill>
        <p:spPr>
          <a:xfrm>
            <a:off x="927100" y="2557505"/>
            <a:ext cx="8839200" cy="3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56995" y="2283967"/>
            <a:ext cx="9484360" cy="3207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120"/>
              </a:spcBef>
            </a:pPr>
            <a:r>
              <a:rPr sz="3050" spc="200" dirty="0">
                <a:solidFill>
                  <a:srgbClr val="0070BF"/>
                </a:solidFill>
                <a:latin typeface="Times New Roman"/>
                <a:cs typeface="Times New Roman"/>
              </a:rPr>
              <a:t>Temel </a:t>
            </a:r>
            <a:r>
              <a:rPr sz="3050" spc="75" dirty="0">
                <a:solidFill>
                  <a:srgbClr val="0070BF"/>
                </a:solidFill>
                <a:latin typeface="Times New Roman"/>
                <a:cs typeface="Times New Roman"/>
              </a:rPr>
              <a:t>Yeterlilik </a:t>
            </a:r>
            <a:r>
              <a:rPr sz="3050" spc="30" dirty="0">
                <a:solidFill>
                  <a:srgbClr val="0070BF"/>
                </a:solidFill>
                <a:latin typeface="Times New Roman"/>
                <a:cs typeface="Times New Roman"/>
              </a:rPr>
              <a:t>Testi </a:t>
            </a:r>
            <a:r>
              <a:rPr sz="3050" spc="235" dirty="0">
                <a:solidFill>
                  <a:srgbClr val="0070BF"/>
                </a:solidFill>
                <a:latin typeface="Times New Roman"/>
                <a:cs typeface="Times New Roman"/>
              </a:rPr>
              <a:t>Puanı</a:t>
            </a:r>
            <a:r>
              <a:rPr sz="3050" spc="-4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050" spc="25" dirty="0">
                <a:solidFill>
                  <a:srgbClr val="0070BF"/>
                </a:solidFill>
                <a:latin typeface="Times New Roman"/>
                <a:cs typeface="Times New Roman"/>
              </a:rPr>
              <a:t>(TYT-Puanı)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12420" marR="5715" indent="-299720" algn="just">
              <a:lnSpc>
                <a:spcPct val="101200"/>
              </a:lnSpc>
              <a:spcBef>
                <a:spcPts val="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test </a:t>
            </a:r>
            <a:r>
              <a:rPr sz="2600" spc="5" dirty="0">
                <a:latin typeface="Times New Roman"/>
                <a:cs typeface="Times New Roman"/>
              </a:rPr>
              <a:t>adayların önlisans ve lisans programlarını tercih </a:t>
            </a:r>
            <a:r>
              <a:rPr sz="2600" spc="-10" dirty="0">
                <a:latin typeface="Times New Roman"/>
                <a:cs typeface="Times New Roman"/>
              </a:rPr>
              <a:t>edebilmesi  </a:t>
            </a:r>
            <a:r>
              <a:rPr sz="2600" spc="0" dirty="0">
                <a:latin typeface="Times New Roman"/>
                <a:cs typeface="Times New Roman"/>
              </a:rPr>
              <a:t>için </a:t>
            </a:r>
            <a:r>
              <a:rPr sz="2600" spc="5" dirty="0">
                <a:latin typeface="Times New Roman"/>
                <a:cs typeface="Times New Roman"/>
              </a:rPr>
              <a:t>yükseköğretime </a:t>
            </a:r>
            <a:r>
              <a:rPr sz="2600" spc="0" dirty="0">
                <a:latin typeface="Times New Roman"/>
                <a:cs typeface="Times New Roman"/>
              </a:rPr>
              <a:t>giriş baraj </a:t>
            </a:r>
            <a:r>
              <a:rPr sz="2600" spc="5" dirty="0">
                <a:latin typeface="Times New Roman"/>
                <a:cs typeface="Times New Roman"/>
              </a:rPr>
              <a:t>puanlarını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belirleyecektir.</a:t>
            </a:r>
            <a:endParaRPr sz="2600" dirty="0">
              <a:latin typeface="Times New Roman"/>
              <a:cs typeface="Times New Roman"/>
            </a:endParaRPr>
          </a:p>
          <a:p>
            <a:pPr marL="312420" marR="5080" indent="-299720" algn="just">
              <a:lnSpc>
                <a:spcPct val="101200"/>
              </a:lnSpc>
              <a:spcBef>
                <a:spcPts val="239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sene, önlisans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lisans </a:t>
            </a:r>
            <a:r>
              <a:rPr sz="2600" spc="5" dirty="0">
                <a:latin typeface="Times New Roman"/>
                <a:cs typeface="Times New Roman"/>
              </a:rPr>
              <a:t>programlarının </a:t>
            </a:r>
            <a:r>
              <a:rPr sz="2600" spc="0" dirty="0">
                <a:latin typeface="Times New Roman"/>
                <a:cs typeface="Times New Roman"/>
              </a:rPr>
              <a:t>tercih edilebilmesi </a:t>
            </a:r>
            <a:r>
              <a:rPr sz="2600" spc="-50" dirty="0">
                <a:latin typeface="Times New Roman"/>
                <a:cs typeface="Times New Roman"/>
              </a:rPr>
              <a:t>için  </a:t>
            </a:r>
            <a:r>
              <a:rPr sz="2600" spc="5" dirty="0">
                <a:latin typeface="Times New Roman"/>
                <a:cs typeface="Times New Roman"/>
              </a:rPr>
              <a:t>geçen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sene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gerekli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olan baraj </a:t>
            </a:r>
            <a:r>
              <a:rPr sz="2600" spc="5" dirty="0">
                <a:latin typeface="Times New Roman"/>
                <a:cs typeface="Times New Roman"/>
              </a:rPr>
              <a:t>puanlarında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bir değişikliğe  </a:t>
            </a:r>
            <a:r>
              <a:rPr sz="2600" spc="-5" dirty="0">
                <a:latin typeface="Times New Roman"/>
                <a:cs typeface="Times New Roman"/>
              </a:rPr>
              <a:t>gidilmeyecektir.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1486" y="3172530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7274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ÖNLİSANS  </a:t>
            </a:r>
            <a:r>
              <a:rPr sz="2450" spc="275" dirty="0" smtClean="0">
                <a:latin typeface="Times New Roman"/>
                <a:cs typeface="Times New Roman"/>
              </a:rPr>
              <a:t>P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40" dirty="0" smtClean="0">
                <a:latin typeface="Times New Roman"/>
                <a:cs typeface="Times New Roman"/>
              </a:rPr>
              <a:t>O</a:t>
            </a:r>
            <a:r>
              <a:rPr sz="2450" spc="120" dirty="0" smtClean="0">
                <a:latin typeface="Times New Roman"/>
                <a:cs typeface="Times New Roman"/>
              </a:rPr>
              <a:t>G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5" dirty="0" smtClean="0">
                <a:latin typeface="Times New Roman"/>
                <a:cs typeface="Times New Roman"/>
              </a:rPr>
              <a:t>A</a:t>
            </a:r>
            <a:r>
              <a:rPr sz="2450" spc="-140" dirty="0" smtClean="0">
                <a:latin typeface="Times New Roman"/>
                <a:cs typeface="Times New Roman"/>
              </a:rPr>
              <a:t>M</a:t>
            </a:r>
            <a:r>
              <a:rPr sz="2450" dirty="0" smtClean="0">
                <a:latin typeface="Times New Roman"/>
                <a:cs typeface="Times New Roman"/>
              </a:rPr>
              <a:t>LA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-135" dirty="0" smtClean="0">
                <a:latin typeface="Times New Roman"/>
                <a:cs typeface="Times New Roman"/>
              </a:rPr>
              <a:t>I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3699" y="4675366"/>
            <a:ext cx="1731039" cy="116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159" y="3340191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150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898" y="4714804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0642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LİSANS  </a:t>
            </a:r>
            <a:r>
              <a:rPr sz="2450" spc="275" dirty="0">
                <a:latin typeface="Times New Roman"/>
                <a:cs typeface="Times New Roman"/>
              </a:rPr>
              <a:t>P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40" dirty="0">
                <a:latin typeface="Times New Roman"/>
                <a:cs typeface="Times New Roman"/>
              </a:rPr>
              <a:t>O</a:t>
            </a:r>
            <a:r>
              <a:rPr sz="2450" spc="120" dirty="0">
                <a:latin typeface="Times New Roman"/>
                <a:cs typeface="Times New Roman"/>
              </a:rPr>
              <a:t>G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5" dirty="0">
                <a:latin typeface="Times New Roman"/>
                <a:cs typeface="Times New Roman"/>
              </a:rPr>
              <a:t>A</a:t>
            </a:r>
            <a:r>
              <a:rPr sz="2450" spc="-140" dirty="0">
                <a:latin typeface="Times New Roman"/>
                <a:cs typeface="Times New Roman"/>
              </a:rPr>
              <a:t>M</a:t>
            </a:r>
            <a:r>
              <a:rPr sz="2450" dirty="0">
                <a:latin typeface="Times New Roman"/>
                <a:cs typeface="Times New Roman"/>
              </a:rPr>
              <a:t>LA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-135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3699" y="3087676"/>
            <a:ext cx="1731039" cy="1131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159" y="5021037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180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9</a:t>
            </a:fld>
            <a:endParaRPr spc="0" dirty="0"/>
          </a:p>
        </p:txBody>
      </p:sp>
      <p:sp>
        <p:nvSpPr>
          <p:cNvPr id="14" name="object 14"/>
          <p:cNvSpPr txBox="1"/>
          <p:nvPr/>
        </p:nvSpPr>
        <p:spPr>
          <a:xfrm>
            <a:off x="88900" y="6276836"/>
            <a:ext cx="108204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85" dirty="0">
                <a:latin typeface="Times New Roman"/>
                <a:cs typeface="Times New Roman"/>
              </a:rPr>
              <a:t>Temel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Yeterlilik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Testi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Times New Roman"/>
                <a:cs typeface="Times New Roman"/>
              </a:rPr>
              <a:t>Puanı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150’nin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125" dirty="0">
                <a:latin typeface="Times New Roman"/>
                <a:cs typeface="Times New Roman"/>
              </a:rPr>
              <a:t>altında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5" dirty="0">
                <a:latin typeface="Times New Roman"/>
                <a:cs typeface="Times New Roman"/>
              </a:rPr>
              <a:t>olan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adayların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tercih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hakkı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bulunmayacaktır</a:t>
            </a:r>
            <a:r>
              <a:rPr sz="1300" spc="130" dirty="0"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44311" y="1064678"/>
            <a:ext cx="53911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/>
              <a:t>Yükseköğretim Kurumları</a:t>
            </a:r>
            <a:r>
              <a:rPr sz="3150" spc="-75" dirty="0"/>
              <a:t> </a:t>
            </a:r>
            <a:r>
              <a:rPr sz="3150" dirty="0"/>
              <a:t>Sınavı</a:t>
            </a:r>
            <a:endParaRPr sz="31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759</Words>
  <Application>Microsoft Office PowerPoint</Application>
  <PresentationFormat>Özel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YÜKSEKÖĞRETİM KURUMLARI SINAVI (YKS)  </vt:lpstr>
      <vt:lpstr>Slayt 2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Slayt 7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Bütün adaylara başarılar…..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YENIÌ⁄ SIÌ⁄STEM-12.10.2017_YS-YÃŒK</dc:title>
  <dc:creator>ibrahim.can</dc:creator>
  <cp:lastModifiedBy>Windows User</cp:lastModifiedBy>
  <cp:revision>9</cp:revision>
  <dcterms:created xsi:type="dcterms:W3CDTF">2017-10-20T19:28:04Z</dcterms:created>
  <dcterms:modified xsi:type="dcterms:W3CDTF">2017-10-23T07:30:33Z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LastSaved">
    <vt:filetime>2017-10-20T00:00:00Z</vt:filetime>
  </property>
</Properties>
</file>