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Dikdörtgen 6"/>
          <p:cNvSpPr/>
          <p:nvPr/>
        </p:nvSpPr>
        <p:spPr>
          <a:xfrm>
            <a:off x="0" y="0"/>
            <a:ext cx="12192000" cy="1430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3389" y="530058"/>
            <a:ext cx="2526431" cy="2580373"/>
          </a:xfrm>
          <a:prstGeom prst="rect">
            <a:avLst/>
          </a:prstGeom>
        </p:spPr>
      </p:pic>
      <p:sp>
        <p:nvSpPr>
          <p:cNvPr id="9" name="Dikdörtgen 8"/>
          <p:cNvSpPr/>
          <p:nvPr/>
        </p:nvSpPr>
        <p:spPr>
          <a:xfrm>
            <a:off x="0" y="5896814"/>
            <a:ext cx="12192000" cy="9611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p:cNvSpPr txBox="1"/>
          <p:nvPr/>
        </p:nvSpPr>
        <p:spPr>
          <a:xfrm>
            <a:off x="3359435" y="3811125"/>
            <a:ext cx="5034337" cy="1384995"/>
          </a:xfrm>
          <a:prstGeom prst="rect">
            <a:avLst/>
          </a:prstGeom>
          <a:noFill/>
        </p:spPr>
        <p:txBody>
          <a:bodyPr wrap="square" rtlCol="0">
            <a:spAutoFit/>
          </a:bodyPr>
          <a:lstStyle/>
          <a:p>
            <a:pPr algn="ctr"/>
            <a:r>
              <a:rPr lang="tr-TR" sz="2800" dirty="0" smtClean="0">
                <a:latin typeface="Arial Black" panose="020B0A04020102020204" pitchFamily="34" charset="0"/>
              </a:rPr>
              <a:t>ELBİSTAN</a:t>
            </a:r>
            <a:r>
              <a:rPr lang="tr-TR" sz="2800" baseline="0" dirty="0" smtClean="0">
                <a:latin typeface="Arial Black" panose="020B0A04020102020204" pitchFamily="34" charset="0"/>
              </a:rPr>
              <a:t> REHBERLİK </a:t>
            </a:r>
          </a:p>
          <a:p>
            <a:pPr algn="ctr"/>
            <a:r>
              <a:rPr lang="tr-TR" sz="2800" baseline="0" dirty="0" smtClean="0">
                <a:latin typeface="Arial Black" panose="020B0A04020102020204" pitchFamily="34" charset="0"/>
              </a:rPr>
              <a:t>VE </a:t>
            </a:r>
          </a:p>
          <a:p>
            <a:pPr algn="ctr"/>
            <a:r>
              <a:rPr lang="tr-TR" sz="2800" baseline="0" dirty="0" smtClean="0">
                <a:latin typeface="Arial Black" panose="020B0A04020102020204" pitchFamily="34" charset="0"/>
              </a:rPr>
              <a:t>ARAŞTIRMA MERKEZİ</a:t>
            </a:r>
            <a:endParaRPr lang="tr-TR" sz="2800" dirty="0">
              <a:latin typeface="Arial Black" panose="020B0A04020102020204" pitchFamily="34" charset="0"/>
            </a:endParaRPr>
          </a:p>
        </p:txBody>
      </p:sp>
    </p:spTree>
    <p:extLst>
      <p:ext uri="{BB962C8B-B14F-4D97-AF65-F5344CB8AC3E}">
        <p14:creationId xmlns:p14="http://schemas.microsoft.com/office/powerpoint/2010/main" val="158742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486671-B2BE-4438-8251-D2F82273BB09}" type="datetimeFigureOut">
              <a:rPr lang="tr-TR" smtClean="0"/>
              <a:t>09.03.2021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341824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486671-B2BE-4438-8251-D2F82273BB09}" type="datetimeFigureOut">
              <a:rPr lang="tr-TR" smtClean="0"/>
              <a:t>09.03.2021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3755030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a:xfrm>
            <a:off x="960634" y="1624611"/>
            <a:ext cx="10515600" cy="1325563"/>
          </a:xfrm>
        </p:spPr>
        <p:txBody>
          <a:bodyPr/>
          <a:lstStyle/>
          <a:p>
            <a:r>
              <a:rPr lang="tr-TR" smtClean="0"/>
              <a:t>Asıl başlık stili için tıklatın</a:t>
            </a:r>
            <a:endParaRPr lang="tr-TR" dirty="0"/>
          </a:p>
        </p:txBody>
      </p:sp>
      <p:sp>
        <p:nvSpPr>
          <p:cNvPr id="3" name="İçerik Yer Tutucusu 2"/>
          <p:cNvSpPr>
            <a:spLocks noGrp="1"/>
          </p:cNvSpPr>
          <p:nvPr>
            <p:ph idx="1"/>
          </p:nvPr>
        </p:nvSpPr>
        <p:spPr>
          <a:xfrm>
            <a:off x="838200" y="2971801"/>
            <a:ext cx="10515600" cy="298721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7" name="Dikdörtgen 6"/>
          <p:cNvSpPr/>
          <p:nvPr/>
        </p:nvSpPr>
        <p:spPr>
          <a:xfrm>
            <a:off x="1" y="13638"/>
            <a:ext cx="12192000" cy="571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0346" y="26334"/>
            <a:ext cx="1050727" cy="1050727"/>
          </a:xfrm>
          <a:prstGeom prst="rect">
            <a:avLst/>
          </a:prstGeom>
        </p:spPr>
      </p:pic>
      <p:sp>
        <p:nvSpPr>
          <p:cNvPr id="9" name="Dikdörtgen 8"/>
          <p:cNvSpPr/>
          <p:nvPr/>
        </p:nvSpPr>
        <p:spPr>
          <a:xfrm>
            <a:off x="0" y="6347703"/>
            <a:ext cx="12191999" cy="50343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Metin kutusu 9"/>
          <p:cNvSpPr txBox="1"/>
          <p:nvPr/>
        </p:nvSpPr>
        <p:spPr>
          <a:xfrm>
            <a:off x="3942708" y="6414754"/>
            <a:ext cx="4551452" cy="369332"/>
          </a:xfrm>
          <a:prstGeom prst="rect">
            <a:avLst/>
          </a:prstGeom>
          <a:noFill/>
        </p:spPr>
        <p:txBody>
          <a:bodyPr wrap="square" rtlCol="0">
            <a:spAutoFit/>
          </a:bodyPr>
          <a:lstStyle/>
          <a:p>
            <a:r>
              <a:rPr lang="tr-TR" dirty="0" smtClean="0"/>
              <a:t>Elbistan</a:t>
            </a:r>
            <a:r>
              <a:rPr lang="tr-TR" baseline="0" dirty="0" smtClean="0"/>
              <a:t> Rehberlik ve Araştırma Merkezi</a:t>
            </a:r>
            <a:endParaRPr lang="tr-TR" dirty="0"/>
          </a:p>
        </p:txBody>
      </p:sp>
    </p:spTree>
    <p:extLst>
      <p:ext uri="{BB962C8B-B14F-4D97-AF65-F5344CB8AC3E}">
        <p14:creationId xmlns:p14="http://schemas.microsoft.com/office/powerpoint/2010/main" val="370180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0486671-B2BE-4438-8251-D2F82273BB09}" type="datetimeFigureOut">
              <a:rPr lang="tr-TR" smtClean="0"/>
              <a:t>09.03.2021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130308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0486671-B2BE-4438-8251-D2F82273BB09}" type="datetimeFigureOut">
              <a:rPr lang="tr-TR" smtClean="0"/>
              <a:t>09.03.2021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280270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0486671-B2BE-4438-8251-D2F82273BB09}" type="datetimeFigureOut">
              <a:rPr lang="tr-TR" smtClean="0"/>
              <a:t>09.03.2021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267185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0486671-B2BE-4438-8251-D2F82273BB09}" type="datetimeFigureOut">
              <a:rPr lang="tr-TR" smtClean="0"/>
              <a:t>09.03.2021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230730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0486671-B2BE-4438-8251-D2F82273BB09}" type="datetimeFigureOut">
              <a:rPr lang="tr-TR" smtClean="0"/>
              <a:t>09.03.2021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190998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0486671-B2BE-4438-8251-D2F82273BB09}" type="datetimeFigureOut">
              <a:rPr lang="tr-TR" smtClean="0"/>
              <a:t>09.03.2021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117517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0486671-B2BE-4438-8251-D2F82273BB09}" type="datetimeFigureOut">
              <a:rPr lang="tr-TR" smtClean="0"/>
              <a:t>09.03.2021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C5498E-8C67-496F-B0CC-7D911D02647C}" type="slidenum">
              <a:rPr lang="tr-TR" smtClean="0"/>
              <a:t>‹#›</a:t>
            </a:fld>
            <a:endParaRPr lang="tr-TR"/>
          </a:p>
        </p:txBody>
      </p:sp>
    </p:spTree>
    <p:extLst>
      <p:ext uri="{BB962C8B-B14F-4D97-AF65-F5344CB8AC3E}">
        <p14:creationId xmlns:p14="http://schemas.microsoft.com/office/powerpoint/2010/main" val="3361968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86671-B2BE-4438-8251-D2F82273BB09}" type="datetimeFigureOut">
              <a:rPr lang="tr-TR" smtClean="0"/>
              <a:t>09.03.2021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5498E-8C67-496F-B0CC-7D911D02647C}" type="slidenum">
              <a:rPr lang="tr-TR" smtClean="0"/>
              <a:t>‹#›</a:t>
            </a:fld>
            <a:endParaRPr lang="tr-TR"/>
          </a:p>
        </p:txBody>
      </p:sp>
    </p:spTree>
    <p:extLst>
      <p:ext uri="{BB962C8B-B14F-4D97-AF65-F5344CB8AC3E}">
        <p14:creationId xmlns:p14="http://schemas.microsoft.com/office/powerpoint/2010/main" val="2897046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7756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17973" y="1052736"/>
            <a:ext cx="10515600" cy="1152128"/>
          </a:xfrm>
        </p:spPr>
        <p:txBody>
          <a:bodyPr>
            <a:normAutofit/>
          </a:bodyPr>
          <a:lstStyle/>
          <a:p>
            <a:pPr algn="ctr">
              <a:defRPr/>
            </a:pPr>
            <a:r>
              <a:rPr lang="tr-TR" sz="3200" b="1" dirty="0">
                <a:latin typeface="Open Sans" panose="020B0606030504020204" pitchFamily="34" charset="0"/>
                <a:ea typeface="Open Sans" panose="020B0606030504020204" pitchFamily="34" charset="0"/>
                <a:cs typeface="Open Sans" panose="020B0606030504020204" pitchFamily="34" charset="0"/>
              </a:rPr>
              <a:t>Eğitsel Değerlendirme </a:t>
            </a:r>
            <a:br>
              <a:rPr lang="tr-TR" sz="3200" b="1" dirty="0">
                <a:latin typeface="Open Sans" panose="020B0606030504020204" pitchFamily="34" charset="0"/>
                <a:ea typeface="Open Sans" panose="020B0606030504020204" pitchFamily="34" charset="0"/>
                <a:cs typeface="Open Sans" panose="020B0606030504020204" pitchFamily="34" charset="0"/>
              </a:rPr>
            </a:br>
            <a:r>
              <a:rPr lang="tr-TR" sz="3200" b="1" dirty="0">
                <a:latin typeface="Open Sans" panose="020B0606030504020204" pitchFamily="34" charset="0"/>
                <a:ea typeface="Open Sans" panose="020B0606030504020204" pitchFamily="34" charset="0"/>
                <a:cs typeface="Open Sans" panose="020B0606030504020204" pitchFamily="34" charset="0"/>
              </a:rPr>
              <a:t>ve Tanılama Süreci</a:t>
            </a:r>
            <a:endParaRPr lang="tr-TR" sz="3200" dirty="0"/>
          </a:p>
        </p:txBody>
      </p:sp>
      <p:sp>
        <p:nvSpPr>
          <p:cNvPr id="3" name="İçerik Yer Tutucusu 2"/>
          <p:cNvSpPr>
            <a:spLocks noGrp="1"/>
          </p:cNvSpPr>
          <p:nvPr>
            <p:ph idx="1"/>
          </p:nvPr>
        </p:nvSpPr>
        <p:spPr>
          <a:xfrm>
            <a:off x="838200" y="2564904"/>
            <a:ext cx="10515600" cy="3744416"/>
          </a:xfrm>
        </p:spPr>
        <p:txBody>
          <a:bodyPr/>
          <a:lstStyle/>
          <a:p>
            <a:endParaRPr lang="tr-TR" dirty="0"/>
          </a:p>
        </p:txBody>
      </p:sp>
      <p:grpSp>
        <p:nvGrpSpPr>
          <p:cNvPr id="4" name="Group 38"/>
          <p:cNvGrpSpPr>
            <a:grpSpLocks/>
          </p:cNvGrpSpPr>
          <p:nvPr/>
        </p:nvGrpSpPr>
        <p:grpSpPr bwMode="auto">
          <a:xfrm>
            <a:off x="2539813" y="2411790"/>
            <a:ext cx="5978712" cy="4277888"/>
            <a:chOff x="1292" y="816"/>
            <a:chExt cx="3172" cy="3264"/>
          </a:xfrm>
        </p:grpSpPr>
        <p:sp>
          <p:nvSpPr>
            <p:cNvPr id="5" name="Freeform 25"/>
            <p:cNvSpPr>
              <a:spLocks/>
            </p:cNvSpPr>
            <p:nvPr/>
          </p:nvSpPr>
          <p:spPr bwMode="gray">
            <a:xfrm>
              <a:off x="2352" y="816"/>
              <a:ext cx="1007" cy="1673"/>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39"/>
                </a:cxn>
                <a:cxn ang="0">
                  <a:pos x="806" y="2290"/>
                </a:cxn>
                <a:cxn ang="0">
                  <a:pos x="763" y="2325"/>
                </a:cxn>
                <a:cxn ang="0">
                  <a:pos x="739" y="2343"/>
                </a:cxn>
                <a:cxn ang="0">
                  <a:pos x="732" y="2343"/>
                </a:cxn>
                <a:cxn ang="0">
                  <a:pos x="709" y="2325"/>
                </a:cxn>
                <a:cxn ang="0">
                  <a:pos x="665" y="2290"/>
                </a:cxn>
                <a:cxn ang="0">
                  <a:pos x="604" y="2239"/>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8"/>
                </a:cxn>
                <a:cxn ang="0">
                  <a:pos x="27" y="954"/>
                </a:cxn>
                <a:cxn ang="0">
                  <a:pos x="71" y="815"/>
                </a:cxn>
                <a:cxn ang="0">
                  <a:pos x="131" y="684"/>
                </a:cxn>
                <a:cxn ang="0">
                  <a:pos x="204" y="560"/>
                </a:cxn>
                <a:cxn ang="0">
                  <a:pos x="284" y="446"/>
                </a:cxn>
                <a:cxn ang="0">
                  <a:pos x="367" y="343"/>
                </a:cxn>
                <a:cxn ang="0">
                  <a:pos x="452" y="251"/>
                </a:cxn>
                <a:cxn ang="0">
                  <a:pos x="532" y="170"/>
                </a:cxn>
                <a:cxn ang="0">
                  <a:pos x="604" y="105"/>
                </a:cxn>
                <a:cxn ang="0">
                  <a:pos x="665" y="55"/>
                </a:cxn>
                <a:cxn ang="0">
                  <a:pos x="709" y="19"/>
                </a:cxn>
                <a:cxn ang="0">
                  <a:pos x="732" y="1"/>
                </a:cxn>
                <a:cxn ang="0">
                  <a:pos x="739" y="1"/>
                </a:cxn>
                <a:cxn ang="0">
                  <a:pos x="763" y="19"/>
                </a:cxn>
                <a:cxn ang="0">
                  <a:pos x="806" y="55"/>
                </a:cxn>
                <a:cxn ang="0">
                  <a:pos x="866" y="105"/>
                </a:cxn>
                <a:cxn ang="0">
                  <a:pos x="939" y="170"/>
                </a:cxn>
                <a:cxn ang="0">
                  <a:pos x="1019" y="251"/>
                </a:cxn>
                <a:cxn ang="0">
                  <a:pos x="1102" y="343"/>
                </a:cxn>
                <a:cxn ang="0">
                  <a:pos x="1187" y="446"/>
                </a:cxn>
                <a:cxn ang="0">
                  <a:pos x="1267" y="560"/>
                </a:cxn>
                <a:cxn ang="0">
                  <a:pos x="1339" y="684"/>
                </a:cxn>
                <a:cxn ang="0">
                  <a:pos x="1400" y="815"/>
                </a:cxn>
                <a:cxn ang="0">
                  <a:pos x="1444" y="954"/>
                </a:cxn>
                <a:cxn ang="0">
                  <a:pos x="1467" y="1098"/>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gradFill rotWithShape="1">
              <a:gsLst>
                <a:gs pos="0">
                  <a:srgbClr val="53B749"/>
                </a:gs>
                <a:gs pos="100000">
                  <a:srgbClr val="53B749">
                    <a:gamma/>
                    <a:shade val="46275"/>
                    <a:invGamma/>
                  </a:srgbClr>
                </a:gs>
              </a:gsLst>
              <a:lin ang="54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6" name="Freeform 27"/>
            <p:cNvSpPr>
              <a:spLocks/>
            </p:cNvSpPr>
            <p:nvPr/>
          </p:nvSpPr>
          <p:spPr bwMode="gray">
            <a:xfrm rot="575181">
              <a:off x="1296" y="1584"/>
              <a:ext cx="1749" cy="924"/>
            </a:xfrm>
            <a:custGeom>
              <a:avLst/>
              <a:gdLst/>
              <a:ahLst/>
              <a:cxnLst>
                <a:cxn ang="0">
                  <a:pos x="1451" y="175"/>
                </a:cxn>
                <a:cxn ang="0">
                  <a:pos x="1572" y="277"/>
                </a:cxn>
                <a:cxn ang="0">
                  <a:pos x="1676" y="395"/>
                </a:cxn>
                <a:cxn ang="0">
                  <a:pos x="1763" y="525"/>
                </a:cxn>
                <a:cxn ang="0">
                  <a:pos x="1835" y="660"/>
                </a:cxn>
                <a:cxn ang="0">
                  <a:pos x="1893" y="798"/>
                </a:cxn>
                <a:cxn ang="0">
                  <a:pos x="1940" y="929"/>
                </a:cxn>
                <a:cxn ang="0">
                  <a:pos x="1975" y="1053"/>
                </a:cxn>
                <a:cxn ang="0">
                  <a:pos x="2000" y="1161"/>
                </a:cxn>
                <a:cxn ang="0">
                  <a:pos x="2017" y="1250"/>
                </a:cxn>
                <a:cxn ang="0">
                  <a:pos x="2026" y="1316"/>
                </a:cxn>
                <a:cxn ang="0">
                  <a:pos x="2030" y="1349"/>
                </a:cxn>
                <a:cxn ang="0">
                  <a:pos x="2027" y="1356"/>
                </a:cxn>
                <a:cxn ang="0">
                  <a:pos x="1998" y="1368"/>
                </a:cxn>
                <a:cxn ang="0">
                  <a:pos x="1941" y="1390"/>
                </a:cxn>
                <a:cxn ang="0">
                  <a:pos x="1861" y="1419"/>
                </a:cxn>
                <a:cxn ang="0">
                  <a:pos x="1762" y="1450"/>
                </a:cxn>
                <a:cxn ang="0">
                  <a:pos x="1647" y="1480"/>
                </a:cxn>
                <a:cxn ang="0">
                  <a:pos x="1517" y="1507"/>
                </a:cxn>
                <a:cxn ang="0">
                  <a:pos x="1377" y="1527"/>
                </a:cxn>
                <a:cxn ang="0">
                  <a:pos x="1231" y="1536"/>
                </a:cxn>
                <a:cxn ang="0">
                  <a:pos x="1082" y="1532"/>
                </a:cxn>
                <a:cxn ang="0">
                  <a:pos x="933" y="1511"/>
                </a:cxn>
                <a:cxn ang="0">
                  <a:pos x="788" y="1469"/>
                </a:cxn>
                <a:cxn ang="0">
                  <a:pos x="648" y="1405"/>
                </a:cxn>
                <a:cxn ang="0">
                  <a:pos x="518" y="1313"/>
                </a:cxn>
                <a:cxn ang="0">
                  <a:pos x="405" y="1202"/>
                </a:cxn>
                <a:cxn ang="0">
                  <a:pos x="311" y="1076"/>
                </a:cxn>
                <a:cxn ang="0">
                  <a:pos x="230" y="944"/>
                </a:cxn>
                <a:cxn ang="0">
                  <a:pos x="166" y="806"/>
                </a:cxn>
                <a:cxn ang="0">
                  <a:pos x="114" y="672"/>
                </a:cxn>
                <a:cxn ang="0">
                  <a:pos x="73" y="542"/>
                </a:cxn>
                <a:cxn ang="0">
                  <a:pos x="44" y="427"/>
                </a:cxn>
                <a:cxn ang="0">
                  <a:pos x="22" y="326"/>
                </a:cxn>
                <a:cxn ang="0">
                  <a:pos x="9" y="249"/>
                </a:cxn>
                <a:cxn ang="0">
                  <a:pos x="3" y="199"/>
                </a:cxn>
                <a:cxn ang="0">
                  <a:pos x="0" y="182"/>
                </a:cxn>
                <a:cxn ang="0">
                  <a:pos x="16" y="175"/>
                </a:cxn>
                <a:cxn ang="0">
                  <a:pos x="58" y="157"/>
                </a:cxn>
                <a:cxn ang="0">
                  <a:pos x="127" y="131"/>
                </a:cxn>
                <a:cxn ang="0">
                  <a:pos x="217" y="102"/>
                </a:cxn>
                <a:cxn ang="0">
                  <a:pos x="325" y="70"/>
                </a:cxn>
                <a:cxn ang="0">
                  <a:pos x="449" y="42"/>
                </a:cxn>
                <a:cxn ang="0">
                  <a:pos x="583" y="17"/>
                </a:cxn>
                <a:cxn ang="0">
                  <a:pos x="726" y="2"/>
                </a:cxn>
                <a:cxn ang="0">
                  <a:pos x="875" y="0"/>
                </a:cxn>
                <a:cxn ang="0">
                  <a:pos x="1024" y="11"/>
                </a:cxn>
                <a:cxn ang="0">
                  <a:pos x="1173" y="43"/>
                </a:cxn>
                <a:cxn ang="0">
                  <a:pos x="1314" y="96"/>
                </a:cxn>
              </a:cxnLst>
              <a:rect l="0" t="0" r="r" b="b"/>
              <a:pathLst>
                <a:path w="2032" h="1536">
                  <a:moveTo>
                    <a:pt x="1383" y="131"/>
                  </a:moveTo>
                  <a:lnTo>
                    <a:pt x="1451" y="175"/>
                  </a:lnTo>
                  <a:lnTo>
                    <a:pt x="1514" y="223"/>
                  </a:lnTo>
                  <a:lnTo>
                    <a:pt x="1572" y="277"/>
                  </a:lnTo>
                  <a:lnTo>
                    <a:pt x="1626" y="334"/>
                  </a:lnTo>
                  <a:lnTo>
                    <a:pt x="1676" y="395"/>
                  </a:lnTo>
                  <a:lnTo>
                    <a:pt x="1721" y="459"/>
                  </a:lnTo>
                  <a:lnTo>
                    <a:pt x="1763" y="525"/>
                  </a:lnTo>
                  <a:lnTo>
                    <a:pt x="1801" y="592"/>
                  </a:lnTo>
                  <a:lnTo>
                    <a:pt x="1835" y="660"/>
                  </a:lnTo>
                  <a:lnTo>
                    <a:pt x="1866" y="729"/>
                  </a:lnTo>
                  <a:lnTo>
                    <a:pt x="1893" y="798"/>
                  </a:lnTo>
                  <a:lnTo>
                    <a:pt x="1918" y="865"/>
                  </a:lnTo>
                  <a:lnTo>
                    <a:pt x="1940" y="929"/>
                  </a:lnTo>
                  <a:lnTo>
                    <a:pt x="1957" y="993"/>
                  </a:lnTo>
                  <a:lnTo>
                    <a:pt x="1975" y="1053"/>
                  </a:lnTo>
                  <a:lnTo>
                    <a:pt x="1988" y="1108"/>
                  </a:lnTo>
                  <a:lnTo>
                    <a:pt x="2000" y="1161"/>
                  </a:lnTo>
                  <a:lnTo>
                    <a:pt x="2008" y="1209"/>
                  </a:lnTo>
                  <a:lnTo>
                    <a:pt x="2017" y="1250"/>
                  </a:lnTo>
                  <a:lnTo>
                    <a:pt x="2022" y="1286"/>
                  </a:lnTo>
                  <a:lnTo>
                    <a:pt x="2026" y="1316"/>
                  </a:lnTo>
                  <a:lnTo>
                    <a:pt x="2029" y="1336"/>
                  </a:lnTo>
                  <a:lnTo>
                    <a:pt x="2030" y="1349"/>
                  </a:lnTo>
                  <a:lnTo>
                    <a:pt x="2032" y="1355"/>
                  </a:lnTo>
                  <a:lnTo>
                    <a:pt x="2027" y="1356"/>
                  </a:lnTo>
                  <a:lnTo>
                    <a:pt x="2016" y="1361"/>
                  </a:lnTo>
                  <a:lnTo>
                    <a:pt x="1998" y="1368"/>
                  </a:lnTo>
                  <a:lnTo>
                    <a:pt x="1972" y="1378"/>
                  </a:lnTo>
                  <a:lnTo>
                    <a:pt x="1941" y="1390"/>
                  </a:lnTo>
                  <a:lnTo>
                    <a:pt x="1905" y="1405"/>
                  </a:lnTo>
                  <a:lnTo>
                    <a:pt x="1861" y="1419"/>
                  </a:lnTo>
                  <a:lnTo>
                    <a:pt x="1814" y="1434"/>
                  </a:lnTo>
                  <a:lnTo>
                    <a:pt x="1762" y="1450"/>
                  </a:lnTo>
                  <a:lnTo>
                    <a:pt x="1707" y="1466"/>
                  </a:lnTo>
                  <a:lnTo>
                    <a:pt x="1647" y="1480"/>
                  </a:lnTo>
                  <a:lnTo>
                    <a:pt x="1583" y="1495"/>
                  </a:lnTo>
                  <a:lnTo>
                    <a:pt x="1517" y="1507"/>
                  </a:lnTo>
                  <a:lnTo>
                    <a:pt x="1448" y="1518"/>
                  </a:lnTo>
                  <a:lnTo>
                    <a:pt x="1377" y="1527"/>
                  </a:lnTo>
                  <a:lnTo>
                    <a:pt x="1305" y="1533"/>
                  </a:lnTo>
                  <a:lnTo>
                    <a:pt x="1231" y="1536"/>
                  </a:lnTo>
                  <a:lnTo>
                    <a:pt x="1157" y="1536"/>
                  </a:lnTo>
                  <a:lnTo>
                    <a:pt x="1082" y="1532"/>
                  </a:lnTo>
                  <a:lnTo>
                    <a:pt x="1008" y="1524"/>
                  </a:lnTo>
                  <a:lnTo>
                    <a:pt x="933" y="1511"/>
                  </a:lnTo>
                  <a:lnTo>
                    <a:pt x="859" y="1494"/>
                  </a:lnTo>
                  <a:lnTo>
                    <a:pt x="788" y="1469"/>
                  </a:lnTo>
                  <a:lnTo>
                    <a:pt x="716" y="1440"/>
                  </a:lnTo>
                  <a:lnTo>
                    <a:pt x="648" y="1405"/>
                  </a:lnTo>
                  <a:lnTo>
                    <a:pt x="580" y="1361"/>
                  </a:lnTo>
                  <a:lnTo>
                    <a:pt x="518" y="1313"/>
                  </a:lnTo>
                  <a:lnTo>
                    <a:pt x="459" y="1259"/>
                  </a:lnTo>
                  <a:lnTo>
                    <a:pt x="405" y="1202"/>
                  </a:lnTo>
                  <a:lnTo>
                    <a:pt x="356" y="1141"/>
                  </a:lnTo>
                  <a:lnTo>
                    <a:pt x="311" y="1076"/>
                  </a:lnTo>
                  <a:lnTo>
                    <a:pt x="268" y="1011"/>
                  </a:lnTo>
                  <a:lnTo>
                    <a:pt x="230" y="944"/>
                  </a:lnTo>
                  <a:lnTo>
                    <a:pt x="197" y="875"/>
                  </a:lnTo>
                  <a:lnTo>
                    <a:pt x="166" y="806"/>
                  </a:lnTo>
                  <a:lnTo>
                    <a:pt x="138" y="738"/>
                  </a:lnTo>
                  <a:lnTo>
                    <a:pt x="114" y="672"/>
                  </a:lnTo>
                  <a:lnTo>
                    <a:pt x="92" y="607"/>
                  </a:lnTo>
                  <a:lnTo>
                    <a:pt x="73" y="542"/>
                  </a:lnTo>
                  <a:lnTo>
                    <a:pt x="57" y="482"/>
                  </a:lnTo>
                  <a:lnTo>
                    <a:pt x="44" y="427"/>
                  </a:lnTo>
                  <a:lnTo>
                    <a:pt x="32" y="375"/>
                  </a:lnTo>
                  <a:lnTo>
                    <a:pt x="22" y="326"/>
                  </a:lnTo>
                  <a:lnTo>
                    <a:pt x="15" y="286"/>
                  </a:lnTo>
                  <a:lnTo>
                    <a:pt x="9" y="249"/>
                  </a:lnTo>
                  <a:lnTo>
                    <a:pt x="4" y="220"/>
                  </a:lnTo>
                  <a:lnTo>
                    <a:pt x="3" y="199"/>
                  </a:lnTo>
                  <a:lnTo>
                    <a:pt x="0" y="186"/>
                  </a:lnTo>
                  <a:lnTo>
                    <a:pt x="0" y="182"/>
                  </a:lnTo>
                  <a:lnTo>
                    <a:pt x="4" y="179"/>
                  </a:lnTo>
                  <a:lnTo>
                    <a:pt x="16" y="175"/>
                  </a:lnTo>
                  <a:lnTo>
                    <a:pt x="33" y="167"/>
                  </a:lnTo>
                  <a:lnTo>
                    <a:pt x="58" y="157"/>
                  </a:lnTo>
                  <a:lnTo>
                    <a:pt x="90" y="145"/>
                  </a:lnTo>
                  <a:lnTo>
                    <a:pt x="127" y="131"/>
                  </a:lnTo>
                  <a:lnTo>
                    <a:pt x="169" y="116"/>
                  </a:lnTo>
                  <a:lnTo>
                    <a:pt x="217" y="102"/>
                  </a:lnTo>
                  <a:lnTo>
                    <a:pt x="270" y="86"/>
                  </a:lnTo>
                  <a:lnTo>
                    <a:pt x="325" y="70"/>
                  </a:lnTo>
                  <a:lnTo>
                    <a:pt x="385" y="55"/>
                  </a:lnTo>
                  <a:lnTo>
                    <a:pt x="449" y="42"/>
                  </a:lnTo>
                  <a:lnTo>
                    <a:pt x="515" y="29"/>
                  </a:lnTo>
                  <a:lnTo>
                    <a:pt x="583" y="17"/>
                  </a:lnTo>
                  <a:lnTo>
                    <a:pt x="653" y="8"/>
                  </a:lnTo>
                  <a:lnTo>
                    <a:pt x="726" y="2"/>
                  </a:lnTo>
                  <a:lnTo>
                    <a:pt x="801" y="0"/>
                  </a:lnTo>
                  <a:lnTo>
                    <a:pt x="875" y="0"/>
                  </a:lnTo>
                  <a:lnTo>
                    <a:pt x="949" y="4"/>
                  </a:lnTo>
                  <a:lnTo>
                    <a:pt x="1024" y="11"/>
                  </a:lnTo>
                  <a:lnTo>
                    <a:pt x="1098" y="24"/>
                  </a:lnTo>
                  <a:lnTo>
                    <a:pt x="1173" y="43"/>
                  </a:lnTo>
                  <a:lnTo>
                    <a:pt x="1244" y="67"/>
                  </a:lnTo>
                  <a:lnTo>
                    <a:pt x="1314" y="96"/>
                  </a:lnTo>
                  <a:lnTo>
                    <a:pt x="1383" y="131"/>
                  </a:lnTo>
                </a:path>
              </a:pathLst>
            </a:custGeom>
            <a:gradFill rotWithShape="1">
              <a:gsLst>
                <a:gs pos="0">
                  <a:srgbClr val="00B1F0"/>
                </a:gs>
                <a:gs pos="100000">
                  <a:srgbClr val="00B1F0">
                    <a:gamma/>
                    <a:shade val="46275"/>
                    <a:invGamma/>
                  </a:srgbClr>
                </a:gs>
              </a:gsLst>
              <a:lin ang="27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7" name="Freeform 28"/>
            <p:cNvSpPr>
              <a:spLocks/>
            </p:cNvSpPr>
            <p:nvPr/>
          </p:nvSpPr>
          <p:spPr bwMode="gray">
            <a:xfrm rot="-480829">
              <a:off x="1292" y="2482"/>
              <a:ext cx="1760" cy="930"/>
            </a:xfrm>
            <a:custGeom>
              <a:avLst/>
              <a:gdLst/>
              <a:ahLst/>
              <a:cxnLst>
                <a:cxn ang="0">
                  <a:pos x="717" y="96"/>
                </a:cxn>
                <a:cxn ang="0">
                  <a:pos x="860" y="43"/>
                </a:cxn>
                <a:cxn ang="0">
                  <a:pos x="1008" y="11"/>
                </a:cxn>
                <a:cxn ang="0">
                  <a:pos x="1157" y="0"/>
                </a:cxn>
                <a:cxn ang="0">
                  <a:pos x="1306" y="3"/>
                </a:cxn>
                <a:cxn ang="0">
                  <a:pos x="1449" y="17"/>
                </a:cxn>
                <a:cxn ang="0">
                  <a:pos x="1583" y="42"/>
                </a:cxn>
                <a:cxn ang="0">
                  <a:pos x="1707" y="70"/>
                </a:cxn>
                <a:cxn ang="0">
                  <a:pos x="1815" y="102"/>
                </a:cxn>
                <a:cxn ang="0">
                  <a:pos x="1905" y="131"/>
                </a:cxn>
                <a:cxn ang="0">
                  <a:pos x="1972" y="157"/>
                </a:cxn>
                <a:cxn ang="0">
                  <a:pos x="2016" y="175"/>
                </a:cxn>
                <a:cxn ang="0">
                  <a:pos x="2032" y="182"/>
                </a:cxn>
                <a:cxn ang="0">
                  <a:pos x="2029" y="200"/>
                </a:cxn>
                <a:cxn ang="0">
                  <a:pos x="2022" y="249"/>
                </a:cxn>
                <a:cxn ang="0">
                  <a:pos x="2009" y="326"/>
                </a:cxn>
                <a:cxn ang="0">
                  <a:pos x="1989" y="427"/>
                </a:cxn>
                <a:cxn ang="0">
                  <a:pos x="1958" y="542"/>
                </a:cxn>
                <a:cxn ang="0">
                  <a:pos x="1919" y="672"/>
                </a:cxn>
                <a:cxn ang="0">
                  <a:pos x="1866" y="806"/>
                </a:cxn>
                <a:cxn ang="0">
                  <a:pos x="1802" y="944"/>
                </a:cxn>
                <a:cxn ang="0">
                  <a:pos x="1722" y="1076"/>
                </a:cxn>
                <a:cxn ang="0">
                  <a:pos x="1627" y="1202"/>
                </a:cxn>
                <a:cxn ang="0">
                  <a:pos x="1514" y="1313"/>
                </a:cxn>
                <a:cxn ang="0">
                  <a:pos x="1383" y="1405"/>
                </a:cxn>
                <a:cxn ang="0">
                  <a:pos x="1245" y="1469"/>
                </a:cxn>
                <a:cxn ang="0">
                  <a:pos x="1099" y="1511"/>
                </a:cxn>
                <a:cxn ang="0">
                  <a:pos x="950" y="1532"/>
                </a:cxn>
                <a:cxn ang="0">
                  <a:pos x="801" y="1536"/>
                </a:cxn>
                <a:cxn ang="0">
                  <a:pos x="654" y="1527"/>
                </a:cxn>
                <a:cxn ang="0">
                  <a:pos x="515" y="1507"/>
                </a:cxn>
                <a:cxn ang="0">
                  <a:pos x="385" y="1481"/>
                </a:cxn>
                <a:cxn ang="0">
                  <a:pos x="270" y="1450"/>
                </a:cxn>
                <a:cxn ang="0">
                  <a:pos x="170" y="1419"/>
                </a:cxn>
                <a:cxn ang="0">
                  <a:pos x="91" y="1390"/>
                </a:cxn>
                <a:cxn ang="0">
                  <a:pos x="34" y="1368"/>
                </a:cxn>
                <a:cxn ang="0">
                  <a:pos x="5" y="1357"/>
                </a:cxn>
                <a:cxn ang="0">
                  <a:pos x="0" y="1349"/>
                </a:cxn>
                <a:cxn ang="0">
                  <a:pos x="5" y="1316"/>
                </a:cxn>
                <a:cxn ang="0">
                  <a:pos x="15" y="1250"/>
                </a:cxn>
                <a:cxn ang="0">
                  <a:pos x="33" y="1161"/>
                </a:cxn>
                <a:cxn ang="0">
                  <a:pos x="57" y="1053"/>
                </a:cxn>
                <a:cxn ang="0">
                  <a:pos x="92" y="929"/>
                </a:cxn>
                <a:cxn ang="0">
                  <a:pos x="139" y="798"/>
                </a:cxn>
                <a:cxn ang="0">
                  <a:pos x="197" y="661"/>
                </a:cxn>
                <a:cxn ang="0">
                  <a:pos x="269" y="525"/>
                </a:cxn>
                <a:cxn ang="0">
                  <a:pos x="356" y="395"/>
                </a:cxn>
                <a:cxn ang="0">
                  <a:pos x="460" y="277"/>
                </a:cxn>
                <a:cxn ang="0">
                  <a:pos x="581" y="175"/>
                </a:cxn>
              </a:cxnLst>
              <a:rect l="0" t="0" r="r" b="b"/>
              <a:pathLst>
                <a:path w="2032" h="1536">
                  <a:moveTo>
                    <a:pt x="648" y="131"/>
                  </a:moveTo>
                  <a:lnTo>
                    <a:pt x="717" y="96"/>
                  </a:lnTo>
                  <a:lnTo>
                    <a:pt x="788" y="67"/>
                  </a:lnTo>
                  <a:lnTo>
                    <a:pt x="860" y="43"/>
                  </a:lnTo>
                  <a:lnTo>
                    <a:pt x="934" y="24"/>
                  </a:lnTo>
                  <a:lnTo>
                    <a:pt x="1008" y="11"/>
                  </a:lnTo>
                  <a:lnTo>
                    <a:pt x="1083" y="4"/>
                  </a:lnTo>
                  <a:lnTo>
                    <a:pt x="1157" y="0"/>
                  </a:lnTo>
                  <a:lnTo>
                    <a:pt x="1232" y="0"/>
                  </a:lnTo>
                  <a:lnTo>
                    <a:pt x="1306" y="3"/>
                  </a:lnTo>
                  <a:lnTo>
                    <a:pt x="1377" y="8"/>
                  </a:lnTo>
                  <a:lnTo>
                    <a:pt x="1449" y="17"/>
                  </a:lnTo>
                  <a:lnTo>
                    <a:pt x="1517" y="29"/>
                  </a:lnTo>
                  <a:lnTo>
                    <a:pt x="1583" y="42"/>
                  </a:lnTo>
                  <a:lnTo>
                    <a:pt x="1647" y="55"/>
                  </a:lnTo>
                  <a:lnTo>
                    <a:pt x="1707" y="70"/>
                  </a:lnTo>
                  <a:lnTo>
                    <a:pt x="1762" y="86"/>
                  </a:lnTo>
                  <a:lnTo>
                    <a:pt x="1815" y="102"/>
                  </a:lnTo>
                  <a:lnTo>
                    <a:pt x="1862" y="116"/>
                  </a:lnTo>
                  <a:lnTo>
                    <a:pt x="1905" y="131"/>
                  </a:lnTo>
                  <a:lnTo>
                    <a:pt x="1942" y="146"/>
                  </a:lnTo>
                  <a:lnTo>
                    <a:pt x="1972" y="157"/>
                  </a:lnTo>
                  <a:lnTo>
                    <a:pt x="1999" y="167"/>
                  </a:lnTo>
                  <a:lnTo>
                    <a:pt x="2016" y="175"/>
                  </a:lnTo>
                  <a:lnTo>
                    <a:pt x="2028" y="179"/>
                  </a:lnTo>
                  <a:lnTo>
                    <a:pt x="2032" y="182"/>
                  </a:lnTo>
                  <a:lnTo>
                    <a:pt x="2031" y="186"/>
                  </a:lnTo>
                  <a:lnTo>
                    <a:pt x="2029" y="200"/>
                  </a:lnTo>
                  <a:lnTo>
                    <a:pt x="2026" y="220"/>
                  </a:lnTo>
                  <a:lnTo>
                    <a:pt x="2022" y="249"/>
                  </a:lnTo>
                  <a:lnTo>
                    <a:pt x="2018" y="286"/>
                  </a:lnTo>
                  <a:lnTo>
                    <a:pt x="2009" y="326"/>
                  </a:lnTo>
                  <a:lnTo>
                    <a:pt x="2000" y="375"/>
                  </a:lnTo>
                  <a:lnTo>
                    <a:pt x="1989" y="427"/>
                  </a:lnTo>
                  <a:lnTo>
                    <a:pt x="1975" y="483"/>
                  </a:lnTo>
                  <a:lnTo>
                    <a:pt x="1958" y="542"/>
                  </a:lnTo>
                  <a:lnTo>
                    <a:pt x="1940" y="607"/>
                  </a:lnTo>
                  <a:lnTo>
                    <a:pt x="1919" y="672"/>
                  </a:lnTo>
                  <a:lnTo>
                    <a:pt x="1894" y="738"/>
                  </a:lnTo>
                  <a:lnTo>
                    <a:pt x="1866" y="806"/>
                  </a:lnTo>
                  <a:lnTo>
                    <a:pt x="1835" y="875"/>
                  </a:lnTo>
                  <a:lnTo>
                    <a:pt x="1802" y="944"/>
                  </a:lnTo>
                  <a:lnTo>
                    <a:pt x="1764" y="1011"/>
                  </a:lnTo>
                  <a:lnTo>
                    <a:pt x="1722" y="1076"/>
                  </a:lnTo>
                  <a:lnTo>
                    <a:pt x="1676" y="1141"/>
                  </a:lnTo>
                  <a:lnTo>
                    <a:pt x="1627" y="1202"/>
                  </a:lnTo>
                  <a:lnTo>
                    <a:pt x="1573" y="1259"/>
                  </a:lnTo>
                  <a:lnTo>
                    <a:pt x="1514" y="1313"/>
                  </a:lnTo>
                  <a:lnTo>
                    <a:pt x="1452" y="1361"/>
                  </a:lnTo>
                  <a:lnTo>
                    <a:pt x="1383" y="1405"/>
                  </a:lnTo>
                  <a:lnTo>
                    <a:pt x="1315" y="1440"/>
                  </a:lnTo>
                  <a:lnTo>
                    <a:pt x="1245" y="1469"/>
                  </a:lnTo>
                  <a:lnTo>
                    <a:pt x="1173" y="1494"/>
                  </a:lnTo>
                  <a:lnTo>
                    <a:pt x="1099" y="1511"/>
                  </a:lnTo>
                  <a:lnTo>
                    <a:pt x="1024" y="1524"/>
                  </a:lnTo>
                  <a:lnTo>
                    <a:pt x="950" y="1532"/>
                  </a:lnTo>
                  <a:lnTo>
                    <a:pt x="876" y="1536"/>
                  </a:lnTo>
                  <a:lnTo>
                    <a:pt x="801" y="1536"/>
                  </a:lnTo>
                  <a:lnTo>
                    <a:pt x="727" y="1533"/>
                  </a:lnTo>
                  <a:lnTo>
                    <a:pt x="654" y="1527"/>
                  </a:lnTo>
                  <a:lnTo>
                    <a:pt x="584" y="1518"/>
                  </a:lnTo>
                  <a:lnTo>
                    <a:pt x="515" y="1507"/>
                  </a:lnTo>
                  <a:lnTo>
                    <a:pt x="450" y="1495"/>
                  </a:lnTo>
                  <a:lnTo>
                    <a:pt x="385" y="1481"/>
                  </a:lnTo>
                  <a:lnTo>
                    <a:pt x="326" y="1466"/>
                  </a:lnTo>
                  <a:lnTo>
                    <a:pt x="270" y="1450"/>
                  </a:lnTo>
                  <a:lnTo>
                    <a:pt x="218" y="1434"/>
                  </a:lnTo>
                  <a:lnTo>
                    <a:pt x="170" y="1419"/>
                  </a:lnTo>
                  <a:lnTo>
                    <a:pt x="127" y="1405"/>
                  </a:lnTo>
                  <a:lnTo>
                    <a:pt x="91" y="1390"/>
                  </a:lnTo>
                  <a:lnTo>
                    <a:pt x="59" y="1378"/>
                  </a:lnTo>
                  <a:lnTo>
                    <a:pt x="34" y="1368"/>
                  </a:lnTo>
                  <a:lnTo>
                    <a:pt x="16" y="1361"/>
                  </a:lnTo>
                  <a:lnTo>
                    <a:pt x="5" y="1357"/>
                  </a:lnTo>
                  <a:lnTo>
                    <a:pt x="0" y="1355"/>
                  </a:lnTo>
                  <a:lnTo>
                    <a:pt x="0" y="1349"/>
                  </a:lnTo>
                  <a:lnTo>
                    <a:pt x="3" y="1336"/>
                  </a:lnTo>
                  <a:lnTo>
                    <a:pt x="5" y="1316"/>
                  </a:lnTo>
                  <a:lnTo>
                    <a:pt x="9" y="1287"/>
                  </a:lnTo>
                  <a:lnTo>
                    <a:pt x="15" y="1250"/>
                  </a:lnTo>
                  <a:lnTo>
                    <a:pt x="22" y="1209"/>
                  </a:lnTo>
                  <a:lnTo>
                    <a:pt x="33" y="1161"/>
                  </a:lnTo>
                  <a:lnTo>
                    <a:pt x="44" y="1109"/>
                  </a:lnTo>
                  <a:lnTo>
                    <a:pt x="57" y="1053"/>
                  </a:lnTo>
                  <a:lnTo>
                    <a:pt x="73" y="993"/>
                  </a:lnTo>
                  <a:lnTo>
                    <a:pt x="92" y="929"/>
                  </a:lnTo>
                  <a:lnTo>
                    <a:pt x="114" y="865"/>
                  </a:lnTo>
                  <a:lnTo>
                    <a:pt x="139" y="798"/>
                  </a:lnTo>
                  <a:lnTo>
                    <a:pt x="167" y="729"/>
                  </a:lnTo>
                  <a:lnTo>
                    <a:pt x="197" y="661"/>
                  </a:lnTo>
                  <a:lnTo>
                    <a:pt x="231" y="592"/>
                  </a:lnTo>
                  <a:lnTo>
                    <a:pt x="269" y="525"/>
                  </a:lnTo>
                  <a:lnTo>
                    <a:pt x="311" y="459"/>
                  </a:lnTo>
                  <a:lnTo>
                    <a:pt x="356" y="395"/>
                  </a:lnTo>
                  <a:lnTo>
                    <a:pt x="406" y="334"/>
                  </a:lnTo>
                  <a:lnTo>
                    <a:pt x="460" y="277"/>
                  </a:lnTo>
                  <a:lnTo>
                    <a:pt x="518" y="223"/>
                  </a:lnTo>
                  <a:lnTo>
                    <a:pt x="581" y="175"/>
                  </a:lnTo>
                  <a:lnTo>
                    <a:pt x="648" y="131"/>
                  </a:lnTo>
                </a:path>
              </a:pathLst>
            </a:custGeom>
            <a:gradFill rotWithShape="1">
              <a:gsLst>
                <a:gs pos="0">
                  <a:srgbClr val="BC61CB"/>
                </a:gs>
                <a:gs pos="100000">
                  <a:srgbClr val="BC61CB">
                    <a:gamma/>
                    <a:shade val="46275"/>
                    <a:invGamma/>
                  </a:srgbClr>
                </a:gs>
              </a:gsLst>
              <a:lin ang="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8" name="Freeform 24"/>
            <p:cNvSpPr>
              <a:spLocks/>
            </p:cNvSpPr>
            <p:nvPr/>
          </p:nvSpPr>
          <p:spPr bwMode="gray">
            <a:xfrm>
              <a:off x="2352" y="2462"/>
              <a:ext cx="960" cy="1618"/>
            </a:xfrm>
            <a:custGeom>
              <a:avLst/>
              <a:gdLst/>
              <a:ahLst/>
              <a:cxnLst>
                <a:cxn ang="0">
                  <a:pos x="1467" y="1246"/>
                </a:cxn>
                <a:cxn ang="0">
                  <a:pos x="1444" y="1390"/>
                </a:cxn>
                <a:cxn ang="0">
                  <a:pos x="1400" y="1529"/>
                </a:cxn>
                <a:cxn ang="0">
                  <a:pos x="1339" y="1662"/>
                </a:cxn>
                <a:cxn ang="0">
                  <a:pos x="1267" y="1784"/>
                </a:cxn>
                <a:cxn ang="0">
                  <a:pos x="1187" y="1898"/>
                </a:cxn>
                <a:cxn ang="0">
                  <a:pos x="1102" y="2002"/>
                </a:cxn>
                <a:cxn ang="0">
                  <a:pos x="1019" y="2094"/>
                </a:cxn>
                <a:cxn ang="0">
                  <a:pos x="939" y="2174"/>
                </a:cxn>
                <a:cxn ang="0">
                  <a:pos x="866" y="2240"/>
                </a:cxn>
                <a:cxn ang="0">
                  <a:pos x="806" y="2291"/>
                </a:cxn>
                <a:cxn ang="0">
                  <a:pos x="763" y="2326"/>
                </a:cxn>
                <a:cxn ang="0">
                  <a:pos x="739" y="2343"/>
                </a:cxn>
                <a:cxn ang="0">
                  <a:pos x="732" y="2343"/>
                </a:cxn>
                <a:cxn ang="0">
                  <a:pos x="709" y="2326"/>
                </a:cxn>
                <a:cxn ang="0">
                  <a:pos x="665" y="2291"/>
                </a:cxn>
                <a:cxn ang="0">
                  <a:pos x="604" y="2240"/>
                </a:cxn>
                <a:cxn ang="0">
                  <a:pos x="532" y="2174"/>
                </a:cxn>
                <a:cxn ang="0">
                  <a:pos x="452" y="2094"/>
                </a:cxn>
                <a:cxn ang="0">
                  <a:pos x="367" y="2002"/>
                </a:cxn>
                <a:cxn ang="0">
                  <a:pos x="284" y="1898"/>
                </a:cxn>
                <a:cxn ang="0">
                  <a:pos x="204" y="1784"/>
                </a:cxn>
                <a:cxn ang="0">
                  <a:pos x="131" y="1662"/>
                </a:cxn>
                <a:cxn ang="0">
                  <a:pos x="71" y="1529"/>
                </a:cxn>
                <a:cxn ang="0">
                  <a:pos x="27" y="1390"/>
                </a:cxn>
                <a:cxn ang="0">
                  <a:pos x="4" y="1246"/>
                </a:cxn>
                <a:cxn ang="0">
                  <a:pos x="4" y="1099"/>
                </a:cxn>
                <a:cxn ang="0">
                  <a:pos x="27" y="954"/>
                </a:cxn>
                <a:cxn ang="0">
                  <a:pos x="71" y="816"/>
                </a:cxn>
                <a:cxn ang="0">
                  <a:pos x="131" y="684"/>
                </a:cxn>
                <a:cxn ang="0">
                  <a:pos x="204" y="560"/>
                </a:cxn>
                <a:cxn ang="0">
                  <a:pos x="284" y="446"/>
                </a:cxn>
                <a:cxn ang="0">
                  <a:pos x="367" y="343"/>
                </a:cxn>
                <a:cxn ang="0">
                  <a:pos x="452" y="251"/>
                </a:cxn>
                <a:cxn ang="0">
                  <a:pos x="532" y="171"/>
                </a:cxn>
                <a:cxn ang="0">
                  <a:pos x="604" y="105"/>
                </a:cxn>
                <a:cxn ang="0">
                  <a:pos x="665" y="55"/>
                </a:cxn>
                <a:cxn ang="0">
                  <a:pos x="709" y="19"/>
                </a:cxn>
                <a:cxn ang="0">
                  <a:pos x="732" y="1"/>
                </a:cxn>
                <a:cxn ang="0">
                  <a:pos x="739" y="1"/>
                </a:cxn>
                <a:cxn ang="0">
                  <a:pos x="763" y="19"/>
                </a:cxn>
                <a:cxn ang="0">
                  <a:pos x="806" y="55"/>
                </a:cxn>
                <a:cxn ang="0">
                  <a:pos x="866" y="105"/>
                </a:cxn>
                <a:cxn ang="0">
                  <a:pos x="939" y="171"/>
                </a:cxn>
                <a:cxn ang="0">
                  <a:pos x="1019" y="251"/>
                </a:cxn>
                <a:cxn ang="0">
                  <a:pos x="1102" y="343"/>
                </a:cxn>
                <a:cxn ang="0">
                  <a:pos x="1187" y="446"/>
                </a:cxn>
                <a:cxn ang="0">
                  <a:pos x="1267" y="560"/>
                </a:cxn>
                <a:cxn ang="0">
                  <a:pos x="1339" y="684"/>
                </a:cxn>
                <a:cxn ang="0">
                  <a:pos x="1400" y="816"/>
                </a:cxn>
                <a:cxn ang="0">
                  <a:pos x="1444" y="954"/>
                </a:cxn>
                <a:cxn ang="0">
                  <a:pos x="1467" y="1099"/>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5"/>
                  </a:lnTo>
                  <a:lnTo>
                    <a:pt x="1267" y="1784"/>
                  </a:lnTo>
                  <a:lnTo>
                    <a:pt x="1228" y="1843"/>
                  </a:lnTo>
                  <a:lnTo>
                    <a:pt x="1187" y="1898"/>
                  </a:lnTo>
                  <a:lnTo>
                    <a:pt x="1145" y="1952"/>
                  </a:lnTo>
                  <a:lnTo>
                    <a:pt x="1102" y="2002"/>
                  </a:lnTo>
                  <a:lnTo>
                    <a:pt x="1060" y="2050"/>
                  </a:lnTo>
                  <a:lnTo>
                    <a:pt x="1019" y="2094"/>
                  </a:lnTo>
                  <a:lnTo>
                    <a:pt x="978" y="2135"/>
                  </a:lnTo>
                  <a:lnTo>
                    <a:pt x="939" y="2174"/>
                  </a:lnTo>
                  <a:lnTo>
                    <a:pt x="901" y="2207"/>
                  </a:lnTo>
                  <a:lnTo>
                    <a:pt x="866" y="2240"/>
                  </a:lnTo>
                  <a:lnTo>
                    <a:pt x="835" y="2266"/>
                  </a:lnTo>
                  <a:lnTo>
                    <a:pt x="806" y="2291"/>
                  </a:lnTo>
                  <a:lnTo>
                    <a:pt x="783" y="2310"/>
                  </a:lnTo>
                  <a:lnTo>
                    <a:pt x="763" y="2326"/>
                  </a:lnTo>
                  <a:lnTo>
                    <a:pt x="748" y="2336"/>
                  </a:lnTo>
                  <a:lnTo>
                    <a:pt x="739" y="2343"/>
                  </a:lnTo>
                  <a:lnTo>
                    <a:pt x="735" y="2346"/>
                  </a:lnTo>
                  <a:lnTo>
                    <a:pt x="732" y="2343"/>
                  </a:lnTo>
                  <a:lnTo>
                    <a:pt x="723" y="2336"/>
                  </a:lnTo>
                  <a:lnTo>
                    <a:pt x="709" y="2326"/>
                  </a:lnTo>
                  <a:lnTo>
                    <a:pt x="688" y="2310"/>
                  </a:lnTo>
                  <a:lnTo>
                    <a:pt x="665" y="2291"/>
                  </a:lnTo>
                  <a:lnTo>
                    <a:pt x="636" y="2266"/>
                  </a:lnTo>
                  <a:lnTo>
                    <a:pt x="604" y="2240"/>
                  </a:lnTo>
                  <a:lnTo>
                    <a:pt x="570" y="2207"/>
                  </a:lnTo>
                  <a:lnTo>
                    <a:pt x="532" y="2174"/>
                  </a:lnTo>
                  <a:lnTo>
                    <a:pt x="493" y="2135"/>
                  </a:lnTo>
                  <a:lnTo>
                    <a:pt x="452" y="2094"/>
                  </a:lnTo>
                  <a:lnTo>
                    <a:pt x="410" y="2050"/>
                  </a:lnTo>
                  <a:lnTo>
                    <a:pt x="367" y="2002"/>
                  </a:lnTo>
                  <a:lnTo>
                    <a:pt x="325" y="1952"/>
                  </a:lnTo>
                  <a:lnTo>
                    <a:pt x="284" y="1898"/>
                  </a:lnTo>
                  <a:lnTo>
                    <a:pt x="243" y="1843"/>
                  </a:lnTo>
                  <a:lnTo>
                    <a:pt x="204" y="1784"/>
                  </a:lnTo>
                  <a:lnTo>
                    <a:pt x="166" y="1725"/>
                  </a:lnTo>
                  <a:lnTo>
                    <a:pt x="131" y="1662"/>
                  </a:lnTo>
                  <a:lnTo>
                    <a:pt x="100" y="1596"/>
                  </a:lnTo>
                  <a:lnTo>
                    <a:pt x="71" y="1529"/>
                  </a:lnTo>
                  <a:lnTo>
                    <a:pt x="48" y="1462"/>
                  </a:lnTo>
                  <a:lnTo>
                    <a:pt x="27" y="1390"/>
                  </a:lnTo>
                  <a:lnTo>
                    <a:pt x="13" y="1319"/>
                  </a:lnTo>
                  <a:lnTo>
                    <a:pt x="4" y="1246"/>
                  </a:lnTo>
                  <a:lnTo>
                    <a:pt x="0" y="1173"/>
                  </a:lnTo>
                  <a:lnTo>
                    <a:pt x="4" y="1099"/>
                  </a:lnTo>
                  <a:lnTo>
                    <a:pt x="13" y="1026"/>
                  </a:lnTo>
                  <a:lnTo>
                    <a:pt x="27" y="954"/>
                  </a:lnTo>
                  <a:lnTo>
                    <a:pt x="48" y="884"/>
                  </a:lnTo>
                  <a:lnTo>
                    <a:pt x="71" y="816"/>
                  </a:lnTo>
                  <a:lnTo>
                    <a:pt x="100" y="748"/>
                  </a:lnTo>
                  <a:lnTo>
                    <a:pt x="131" y="684"/>
                  </a:lnTo>
                  <a:lnTo>
                    <a:pt x="166" y="621"/>
                  </a:lnTo>
                  <a:lnTo>
                    <a:pt x="204" y="560"/>
                  </a:lnTo>
                  <a:lnTo>
                    <a:pt x="243" y="502"/>
                  </a:lnTo>
                  <a:lnTo>
                    <a:pt x="284" y="446"/>
                  </a:lnTo>
                  <a:lnTo>
                    <a:pt x="325" y="394"/>
                  </a:lnTo>
                  <a:lnTo>
                    <a:pt x="367" y="343"/>
                  </a:lnTo>
                  <a:lnTo>
                    <a:pt x="410" y="295"/>
                  </a:lnTo>
                  <a:lnTo>
                    <a:pt x="452" y="251"/>
                  </a:lnTo>
                  <a:lnTo>
                    <a:pt x="493" y="210"/>
                  </a:lnTo>
                  <a:lnTo>
                    <a:pt x="532" y="171"/>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1"/>
                  </a:lnTo>
                  <a:lnTo>
                    <a:pt x="978" y="210"/>
                  </a:lnTo>
                  <a:lnTo>
                    <a:pt x="1019" y="251"/>
                  </a:lnTo>
                  <a:lnTo>
                    <a:pt x="1060" y="295"/>
                  </a:lnTo>
                  <a:lnTo>
                    <a:pt x="1102" y="343"/>
                  </a:lnTo>
                  <a:lnTo>
                    <a:pt x="1145" y="394"/>
                  </a:lnTo>
                  <a:lnTo>
                    <a:pt x="1187" y="446"/>
                  </a:lnTo>
                  <a:lnTo>
                    <a:pt x="1228" y="502"/>
                  </a:lnTo>
                  <a:lnTo>
                    <a:pt x="1267" y="560"/>
                  </a:lnTo>
                  <a:lnTo>
                    <a:pt x="1305" y="621"/>
                  </a:lnTo>
                  <a:lnTo>
                    <a:pt x="1339" y="684"/>
                  </a:lnTo>
                  <a:lnTo>
                    <a:pt x="1371" y="748"/>
                  </a:lnTo>
                  <a:lnTo>
                    <a:pt x="1400" y="816"/>
                  </a:lnTo>
                  <a:lnTo>
                    <a:pt x="1423" y="884"/>
                  </a:lnTo>
                  <a:lnTo>
                    <a:pt x="1444" y="954"/>
                  </a:lnTo>
                  <a:lnTo>
                    <a:pt x="1458" y="1026"/>
                  </a:lnTo>
                  <a:lnTo>
                    <a:pt x="1467" y="1099"/>
                  </a:lnTo>
                  <a:lnTo>
                    <a:pt x="1470" y="1173"/>
                  </a:lnTo>
                </a:path>
              </a:pathLst>
            </a:custGeom>
            <a:gradFill rotWithShape="1">
              <a:gsLst>
                <a:gs pos="0">
                  <a:srgbClr val="FF0066">
                    <a:gamma/>
                    <a:shade val="46275"/>
                    <a:invGamma/>
                  </a:srgbClr>
                </a:gs>
                <a:gs pos="100000">
                  <a:srgbClr val="FF0066"/>
                </a:gs>
              </a:gsLst>
              <a:lin ang="54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9" name="Freeform 26"/>
            <p:cNvSpPr>
              <a:spLocks/>
            </p:cNvSpPr>
            <p:nvPr/>
          </p:nvSpPr>
          <p:spPr bwMode="gray">
            <a:xfrm rot="521906">
              <a:off x="2684" y="2537"/>
              <a:ext cx="1680" cy="864"/>
            </a:xfrm>
            <a:custGeom>
              <a:avLst/>
              <a:gdLst/>
              <a:ahLst/>
              <a:cxnLst>
                <a:cxn ang="0">
                  <a:pos x="1451" y="175"/>
                </a:cxn>
                <a:cxn ang="0">
                  <a:pos x="1572" y="277"/>
                </a:cxn>
                <a:cxn ang="0">
                  <a:pos x="1676" y="395"/>
                </a:cxn>
                <a:cxn ang="0">
                  <a:pos x="1763" y="525"/>
                </a:cxn>
                <a:cxn ang="0">
                  <a:pos x="1835" y="661"/>
                </a:cxn>
                <a:cxn ang="0">
                  <a:pos x="1893" y="798"/>
                </a:cxn>
                <a:cxn ang="0">
                  <a:pos x="1940" y="929"/>
                </a:cxn>
                <a:cxn ang="0">
                  <a:pos x="1975" y="1053"/>
                </a:cxn>
                <a:cxn ang="0">
                  <a:pos x="2000" y="1161"/>
                </a:cxn>
                <a:cxn ang="0">
                  <a:pos x="2017" y="1250"/>
                </a:cxn>
                <a:cxn ang="0">
                  <a:pos x="2026" y="1316"/>
                </a:cxn>
                <a:cxn ang="0">
                  <a:pos x="2030" y="1349"/>
                </a:cxn>
                <a:cxn ang="0">
                  <a:pos x="2027" y="1357"/>
                </a:cxn>
                <a:cxn ang="0">
                  <a:pos x="1998" y="1368"/>
                </a:cxn>
                <a:cxn ang="0">
                  <a:pos x="1941" y="1390"/>
                </a:cxn>
                <a:cxn ang="0">
                  <a:pos x="1861" y="1419"/>
                </a:cxn>
                <a:cxn ang="0">
                  <a:pos x="1762" y="1450"/>
                </a:cxn>
                <a:cxn ang="0">
                  <a:pos x="1647" y="1481"/>
                </a:cxn>
                <a:cxn ang="0">
                  <a:pos x="1517" y="1507"/>
                </a:cxn>
                <a:cxn ang="0">
                  <a:pos x="1377" y="1527"/>
                </a:cxn>
                <a:cxn ang="0">
                  <a:pos x="1231" y="1536"/>
                </a:cxn>
                <a:cxn ang="0">
                  <a:pos x="1082" y="1532"/>
                </a:cxn>
                <a:cxn ang="0">
                  <a:pos x="933" y="1511"/>
                </a:cxn>
                <a:cxn ang="0">
                  <a:pos x="787" y="1469"/>
                </a:cxn>
                <a:cxn ang="0">
                  <a:pos x="647" y="1405"/>
                </a:cxn>
                <a:cxn ang="0">
                  <a:pos x="518" y="1313"/>
                </a:cxn>
                <a:cxn ang="0">
                  <a:pos x="405" y="1202"/>
                </a:cxn>
                <a:cxn ang="0">
                  <a:pos x="311" y="1076"/>
                </a:cxn>
                <a:cxn ang="0">
                  <a:pos x="230" y="944"/>
                </a:cxn>
                <a:cxn ang="0">
                  <a:pos x="166" y="806"/>
                </a:cxn>
                <a:cxn ang="0">
                  <a:pos x="114" y="672"/>
                </a:cxn>
                <a:cxn ang="0">
                  <a:pos x="73" y="542"/>
                </a:cxn>
                <a:cxn ang="0">
                  <a:pos x="44" y="427"/>
                </a:cxn>
                <a:cxn ang="0">
                  <a:pos x="22" y="326"/>
                </a:cxn>
                <a:cxn ang="0">
                  <a:pos x="9" y="249"/>
                </a:cxn>
                <a:cxn ang="0">
                  <a:pos x="3" y="200"/>
                </a:cxn>
                <a:cxn ang="0">
                  <a:pos x="0" y="182"/>
                </a:cxn>
                <a:cxn ang="0">
                  <a:pos x="16" y="175"/>
                </a:cxn>
                <a:cxn ang="0">
                  <a:pos x="58" y="157"/>
                </a:cxn>
                <a:cxn ang="0">
                  <a:pos x="127" y="131"/>
                </a:cxn>
                <a:cxn ang="0">
                  <a:pos x="217" y="102"/>
                </a:cxn>
                <a:cxn ang="0">
                  <a:pos x="325" y="70"/>
                </a:cxn>
                <a:cxn ang="0">
                  <a:pos x="449" y="42"/>
                </a:cxn>
                <a:cxn ang="0">
                  <a:pos x="583" y="17"/>
                </a:cxn>
                <a:cxn ang="0">
                  <a:pos x="726" y="3"/>
                </a:cxn>
                <a:cxn ang="0">
                  <a:pos x="875" y="0"/>
                </a:cxn>
                <a:cxn ang="0">
                  <a:pos x="1024" y="11"/>
                </a:cxn>
                <a:cxn ang="0">
                  <a:pos x="1173" y="43"/>
                </a:cxn>
                <a:cxn ang="0">
                  <a:pos x="1314" y="96"/>
                </a:cxn>
              </a:cxnLst>
              <a:rect l="0" t="0" r="r" b="b"/>
              <a:pathLst>
                <a:path w="2032" h="1536">
                  <a:moveTo>
                    <a:pt x="1383" y="131"/>
                  </a:moveTo>
                  <a:lnTo>
                    <a:pt x="1451" y="175"/>
                  </a:lnTo>
                  <a:lnTo>
                    <a:pt x="1514" y="223"/>
                  </a:lnTo>
                  <a:lnTo>
                    <a:pt x="1572" y="277"/>
                  </a:lnTo>
                  <a:lnTo>
                    <a:pt x="1626" y="334"/>
                  </a:lnTo>
                  <a:lnTo>
                    <a:pt x="1676" y="395"/>
                  </a:lnTo>
                  <a:lnTo>
                    <a:pt x="1721" y="459"/>
                  </a:lnTo>
                  <a:lnTo>
                    <a:pt x="1763" y="525"/>
                  </a:lnTo>
                  <a:lnTo>
                    <a:pt x="1801" y="592"/>
                  </a:lnTo>
                  <a:lnTo>
                    <a:pt x="1835" y="661"/>
                  </a:lnTo>
                  <a:lnTo>
                    <a:pt x="1865" y="729"/>
                  </a:lnTo>
                  <a:lnTo>
                    <a:pt x="1893" y="798"/>
                  </a:lnTo>
                  <a:lnTo>
                    <a:pt x="1918" y="865"/>
                  </a:lnTo>
                  <a:lnTo>
                    <a:pt x="1940" y="929"/>
                  </a:lnTo>
                  <a:lnTo>
                    <a:pt x="1957" y="993"/>
                  </a:lnTo>
                  <a:lnTo>
                    <a:pt x="1975" y="1053"/>
                  </a:lnTo>
                  <a:lnTo>
                    <a:pt x="1988" y="1109"/>
                  </a:lnTo>
                  <a:lnTo>
                    <a:pt x="2000" y="1161"/>
                  </a:lnTo>
                  <a:lnTo>
                    <a:pt x="2008" y="1209"/>
                  </a:lnTo>
                  <a:lnTo>
                    <a:pt x="2017" y="1250"/>
                  </a:lnTo>
                  <a:lnTo>
                    <a:pt x="2021" y="1287"/>
                  </a:lnTo>
                  <a:lnTo>
                    <a:pt x="2026" y="1316"/>
                  </a:lnTo>
                  <a:lnTo>
                    <a:pt x="2029" y="1336"/>
                  </a:lnTo>
                  <a:lnTo>
                    <a:pt x="2030" y="1349"/>
                  </a:lnTo>
                  <a:lnTo>
                    <a:pt x="2032" y="1355"/>
                  </a:lnTo>
                  <a:lnTo>
                    <a:pt x="2027" y="1357"/>
                  </a:lnTo>
                  <a:lnTo>
                    <a:pt x="2016" y="1361"/>
                  </a:lnTo>
                  <a:lnTo>
                    <a:pt x="1998" y="1368"/>
                  </a:lnTo>
                  <a:lnTo>
                    <a:pt x="1972" y="1378"/>
                  </a:lnTo>
                  <a:lnTo>
                    <a:pt x="1941" y="1390"/>
                  </a:lnTo>
                  <a:lnTo>
                    <a:pt x="1905" y="1405"/>
                  </a:lnTo>
                  <a:lnTo>
                    <a:pt x="1861" y="1419"/>
                  </a:lnTo>
                  <a:lnTo>
                    <a:pt x="1814" y="1434"/>
                  </a:lnTo>
                  <a:lnTo>
                    <a:pt x="1762" y="1450"/>
                  </a:lnTo>
                  <a:lnTo>
                    <a:pt x="1706" y="1466"/>
                  </a:lnTo>
                  <a:lnTo>
                    <a:pt x="1647" y="1481"/>
                  </a:lnTo>
                  <a:lnTo>
                    <a:pt x="1582" y="1495"/>
                  </a:lnTo>
                  <a:lnTo>
                    <a:pt x="1517" y="1507"/>
                  </a:lnTo>
                  <a:lnTo>
                    <a:pt x="1448" y="1518"/>
                  </a:lnTo>
                  <a:lnTo>
                    <a:pt x="1377" y="1527"/>
                  </a:lnTo>
                  <a:lnTo>
                    <a:pt x="1305" y="1533"/>
                  </a:lnTo>
                  <a:lnTo>
                    <a:pt x="1231" y="1536"/>
                  </a:lnTo>
                  <a:lnTo>
                    <a:pt x="1157" y="1536"/>
                  </a:lnTo>
                  <a:lnTo>
                    <a:pt x="1082" y="1532"/>
                  </a:lnTo>
                  <a:lnTo>
                    <a:pt x="1008" y="1524"/>
                  </a:lnTo>
                  <a:lnTo>
                    <a:pt x="933" y="1511"/>
                  </a:lnTo>
                  <a:lnTo>
                    <a:pt x="859" y="1494"/>
                  </a:lnTo>
                  <a:lnTo>
                    <a:pt x="787" y="1469"/>
                  </a:lnTo>
                  <a:lnTo>
                    <a:pt x="716" y="1440"/>
                  </a:lnTo>
                  <a:lnTo>
                    <a:pt x="647" y="1405"/>
                  </a:lnTo>
                  <a:lnTo>
                    <a:pt x="580" y="1361"/>
                  </a:lnTo>
                  <a:lnTo>
                    <a:pt x="518" y="1313"/>
                  </a:lnTo>
                  <a:lnTo>
                    <a:pt x="459" y="1259"/>
                  </a:lnTo>
                  <a:lnTo>
                    <a:pt x="405" y="1202"/>
                  </a:lnTo>
                  <a:lnTo>
                    <a:pt x="356" y="1141"/>
                  </a:lnTo>
                  <a:lnTo>
                    <a:pt x="311" y="1076"/>
                  </a:lnTo>
                  <a:lnTo>
                    <a:pt x="268" y="1011"/>
                  </a:lnTo>
                  <a:lnTo>
                    <a:pt x="230" y="944"/>
                  </a:lnTo>
                  <a:lnTo>
                    <a:pt x="197" y="875"/>
                  </a:lnTo>
                  <a:lnTo>
                    <a:pt x="166" y="806"/>
                  </a:lnTo>
                  <a:lnTo>
                    <a:pt x="138" y="738"/>
                  </a:lnTo>
                  <a:lnTo>
                    <a:pt x="114" y="672"/>
                  </a:lnTo>
                  <a:lnTo>
                    <a:pt x="92" y="607"/>
                  </a:lnTo>
                  <a:lnTo>
                    <a:pt x="73" y="542"/>
                  </a:lnTo>
                  <a:lnTo>
                    <a:pt x="57" y="483"/>
                  </a:lnTo>
                  <a:lnTo>
                    <a:pt x="44" y="427"/>
                  </a:lnTo>
                  <a:lnTo>
                    <a:pt x="32" y="375"/>
                  </a:lnTo>
                  <a:lnTo>
                    <a:pt x="22" y="326"/>
                  </a:lnTo>
                  <a:lnTo>
                    <a:pt x="14" y="286"/>
                  </a:lnTo>
                  <a:lnTo>
                    <a:pt x="9" y="249"/>
                  </a:lnTo>
                  <a:lnTo>
                    <a:pt x="4" y="220"/>
                  </a:lnTo>
                  <a:lnTo>
                    <a:pt x="3" y="200"/>
                  </a:lnTo>
                  <a:lnTo>
                    <a:pt x="0" y="186"/>
                  </a:lnTo>
                  <a:lnTo>
                    <a:pt x="0" y="182"/>
                  </a:lnTo>
                  <a:lnTo>
                    <a:pt x="4" y="179"/>
                  </a:lnTo>
                  <a:lnTo>
                    <a:pt x="16" y="175"/>
                  </a:lnTo>
                  <a:lnTo>
                    <a:pt x="33" y="167"/>
                  </a:lnTo>
                  <a:lnTo>
                    <a:pt x="58" y="157"/>
                  </a:lnTo>
                  <a:lnTo>
                    <a:pt x="90" y="146"/>
                  </a:lnTo>
                  <a:lnTo>
                    <a:pt x="127" y="131"/>
                  </a:lnTo>
                  <a:lnTo>
                    <a:pt x="169" y="116"/>
                  </a:lnTo>
                  <a:lnTo>
                    <a:pt x="217" y="102"/>
                  </a:lnTo>
                  <a:lnTo>
                    <a:pt x="270" y="86"/>
                  </a:lnTo>
                  <a:lnTo>
                    <a:pt x="325" y="70"/>
                  </a:lnTo>
                  <a:lnTo>
                    <a:pt x="385" y="55"/>
                  </a:lnTo>
                  <a:lnTo>
                    <a:pt x="449" y="42"/>
                  </a:lnTo>
                  <a:lnTo>
                    <a:pt x="515" y="29"/>
                  </a:lnTo>
                  <a:lnTo>
                    <a:pt x="583" y="17"/>
                  </a:lnTo>
                  <a:lnTo>
                    <a:pt x="653" y="8"/>
                  </a:lnTo>
                  <a:lnTo>
                    <a:pt x="726" y="3"/>
                  </a:lnTo>
                  <a:lnTo>
                    <a:pt x="801" y="0"/>
                  </a:lnTo>
                  <a:lnTo>
                    <a:pt x="875" y="0"/>
                  </a:lnTo>
                  <a:lnTo>
                    <a:pt x="949" y="4"/>
                  </a:lnTo>
                  <a:lnTo>
                    <a:pt x="1024" y="11"/>
                  </a:lnTo>
                  <a:lnTo>
                    <a:pt x="1098" y="24"/>
                  </a:lnTo>
                  <a:lnTo>
                    <a:pt x="1173" y="43"/>
                  </a:lnTo>
                  <a:lnTo>
                    <a:pt x="1244" y="67"/>
                  </a:lnTo>
                  <a:lnTo>
                    <a:pt x="1314" y="96"/>
                  </a:lnTo>
                  <a:lnTo>
                    <a:pt x="1383" y="131"/>
                  </a:lnTo>
                </a:path>
              </a:pathLst>
            </a:custGeom>
            <a:gradFill rotWithShape="1">
              <a:gsLst>
                <a:gs pos="0">
                  <a:srgbClr val="FF7E3D">
                    <a:gamma/>
                    <a:shade val="46275"/>
                    <a:invGamma/>
                  </a:srgbClr>
                </a:gs>
                <a:gs pos="100000">
                  <a:srgbClr val="FF7E3D"/>
                </a:gs>
              </a:gsLst>
              <a:lin ang="27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sp>
          <p:nvSpPr>
            <p:cNvPr id="10" name="Freeform 29"/>
            <p:cNvSpPr>
              <a:spLocks/>
            </p:cNvSpPr>
            <p:nvPr/>
          </p:nvSpPr>
          <p:spPr bwMode="gray">
            <a:xfrm rot="-468625">
              <a:off x="2736" y="1632"/>
              <a:ext cx="1728" cy="912"/>
            </a:xfrm>
            <a:custGeom>
              <a:avLst/>
              <a:gdLst/>
              <a:ahLst/>
              <a:cxnLst>
                <a:cxn ang="0">
                  <a:pos x="716" y="96"/>
                </a:cxn>
                <a:cxn ang="0">
                  <a:pos x="859" y="43"/>
                </a:cxn>
                <a:cxn ang="0">
                  <a:pos x="1008" y="11"/>
                </a:cxn>
                <a:cxn ang="0">
                  <a:pos x="1157" y="0"/>
                </a:cxn>
                <a:cxn ang="0">
                  <a:pos x="1305" y="3"/>
                </a:cxn>
                <a:cxn ang="0">
                  <a:pos x="1448" y="17"/>
                </a:cxn>
                <a:cxn ang="0">
                  <a:pos x="1582" y="42"/>
                </a:cxn>
                <a:cxn ang="0">
                  <a:pos x="1706" y="70"/>
                </a:cxn>
                <a:cxn ang="0">
                  <a:pos x="1814" y="102"/>
                </a:cxn>
                <a:cxn ang="0">
                  <a:pos x="1905" y="131"/>
                </a:cxn>
                <a:cxn ang="0">
                  <a:pos x="1972" y="157"/>
                </a:cxn>
                <a:cxn ang="0">
                  <a:pos x="2016" y="175"/>
                </a:cxn>
                <a:cxn ang="0">
                  <a:pos x="2032" y="182"/>
                </a:cxn>
                <a:cxn ang="0">
                  <a:pos x="2029" y="200"/>
                </a:cxn>
                <a:cxn ang="0">
                  <a:pos x="2021" y="249"/>
                </a:cxn>
                <a:cxn ang="0">
                  <a:pos x="2008" y="327"/>
                </a:cxn>
                <a:cxn ang="0">
                  <a:pos x="1988" y="427"/>
                </a:cxn>
                <a:cxn ang="0">
                  <a:pos x="1957" y="542"/>
                </a:cxn>
                <a:cxn ang="0">
                  <a:pos x="1918" y="672"/>
                </a:cxn>
                <a:cxn ang="0">
                  <a:pos x="1865" y="807"/>
                </a:cxn>
                <a:cxn ang="0">
                  <a:pos x="1801" y="944"/>
                </a:cxn>
                <a:cxn ang="0">
                  <a:pos x="1721" y="1076"/>
                </a:cxn>
                <a:cxn ang="0">
                  <a:pos x="1626" y="1202"/>
                </a:cxn>
                <a:cxn ang="0">
                  <a:pos x="1514" y="1313"/>
                </a:cxn>
                <a:cxn ang="0">
                  <a:pos x="1383" y="1405"/>
                </a:cxn>
                <a:cxn ang="0">
                  <a:pos x="1244" y="1469"/>
                </a:cxn>
                <a:cxn ang="0">
                  <a:pos x="1098" y="1511"/>
                </a:cxn>
                <a:cxn ang="0">
                  <a:pos x="949" y="1532"/>
                </a:cxn>
                <a:cxn ang="0">
                  <a:pos x="801" y="1536"/>
                </a:cxn>
                <a:cxn ang="0">
                  <a:pos x="653" y="1527"/>
                </a:cxn>
                <a:cxn ang="0">
                  <a:pos x="515" y="1507"/>
                </a:cxn>
                <a:cxn ang="0">
                  <a:pos x="385" y="1481"/>
                </a:cxn>
                <a:cxn ang="0">
                  <a:pos x="270" y="1450"/>
                </a:cxn>
                <a:cxn ang="0">
                  <a:pos x="169" y="1419"/>
                </a:cxn>
                <a:cxn ang="0">
                  <a:pos x="90" y="1390"/>
                </a:cxn>
                <a:cxn ang="0">
                  <a:pos x="33" y="1368"/>
                </a:cxn>
                <a:cxn ang="0">
                  <a:pos x="4" y="1357"/>
                </a:cxn>
                <a:cxn ang="0">
                  <a:pos x="0" y="1349"/>
                </a:cxn>
                <a:cxn ang="0">
                  <a:pos x="4" y="1316"/>
                </a:cxn>
                <a:cxn ang="0">
                  <a:pos x="14" y="1250"/>
                </a:cxn>
                <a:cxn ang="0">
                  <a:pos x="32" y="1161"/>
                </a:cxn>
                <a:cxn ang="0">
                  <a:pos x="57" y="1053"/>
                </a:cxn>
                <a:cxn ang="0">
                  <a:pos x="92" y="929"/>
                </a:cxn>
                <a:cxn ang="0">
                  <a:pos x="138" y="798"/>
                </a:cxn>
                <a:cxn ang="0">
                  <a:pos x="197" y="661"/>
                </a:cxn>
                <a:cxn ang="0">
                  <a:pos x="268" y="525"/>
                </a:cxn>
                <a:cxn ang="0">
                  <a:pos x="356" y="395"/>
                </a:cxn>
                <a:cxn ang="0">
                  <a:pos x="459" y="277"/>
                </a:cxn>
                <a:cxn ang="0">
                  <a:pos x="580" y="175"/>
                </a:cxn>
              </a:cxnLst>
              <a:rect l="0" t="0" r="r" b="b"/>
              <a:pathLst>
                <a:path w="2032" h="1536">
                  <a:moveTo>
                    <a:pt x="647" y="131"/>
                  </a:moveTo>
                  <a:lnTo>
                    <a:pt x="716" y="96"/>
                  </a:lnTo>
                  <a:lnTo>
                    <a:pt x="787" y="67"/>
                  </a:lnTo>
                  <a:lnTo>
                    <a:pt x="859" y="43"/>
                  </a:lnTo>
                  <a:lnTo>
                    <a:pt x="933" y="25"/>
                  </a:lnTo>
                  <a:lnTo>
                    <a:pt x="1008" y="11"/>
                  </a:lnTo>
                  <a:lnTo>
                    <a:pt x="1082" y="4"/>
                  </a:lnTo>
                  <a:lnTo>
                    <a:pt x="1157" y="0"/>
                  </a:lnTo>
                  <a:lnTo>
                    <a:pt x="1231" y="0"/>
                  </a:lnTo>
                  <a:lnTo>
                    <a:pt x="1305" y="3"/>
                  </a:lnTo>
                  <a:lnTo>
                    <a:pt x="1377" y="8"/>
                  </a:lnTo>
                  <a:lnTo>
                    <a:pt x="1448" y="17"/>
                  </a:lnTo>
                  <a:lnTo>
                    <a:pt x="1517" y="29"/>
                  </a:lnTo>
                  <a:lnTo>
                    <a:pt x="1582" y="42"/>
                  </a:lnTo>
                  <a:lnTo>
                    <a:pt x="1647" y="55"/>
                  </a:lnTo>
                  <a:lnTo>
                    <a:pt x="1706" y="70"/>
                  </a:lnTo>
                  <a:lnTo>
                    <a:pt x="1762" y="86"/>
                  </a:lnTo>
                  <a:lnTo>
                    <a:pt x="1814" y="102"/>
                  </a:lnTo>
                  <a:lnTo>
                    <a:pt x="1861" y="116"/>
                  </a:lnTo>
                  <a:lnTo>
                    <a:pt x="1905" y="131"/>
                  </a:lnTo>
                  <a:lnTo>
                    <a:pt x="1941" y="146"/>
                  </a:lnTo>
                  <a:lnTo>
                    <a:pt x="1972" y="157"/>
                  </a:lnTo>
                  <a:lnTo>
                    <a:pt x="1998" y="167"/>
                  </a:lnTo>
                  <a:lnTo>
                    <a:pt x="2016" y="175"/>
                  </a:lnTo>
                  <a:lnTo>
                    <a:pt x="2027" y="179"/>
                  </a:lnTo>
                  <a:lnTo>
                    <a:pt x="2032" y="182"/>
                  </a:lnTo>
                  <a:lnTo>
                    <a:pt x="2030" y="186"/>
                  </a:lnTo>
                  <a:lnTo>
                    <a:pt x="2029" y="200"/>
                  </a:lnTo>
                  <a:lnTo>
                    <a:pt x="2026" y="220"/>
                  </a:lnTo>
                  <a:lnTo>
                    <a:pt x="2021" y="249"/>
                  </a:lnTo>
                  <a:lnTo>
                    <a:pt x="2017" y="286"/>
                  </a:lnTo>
                  <a:lnTo>
                    <a:pt x="2008" y="327"/>
                  </a:lnTo>
                  <a:lnTo>
                    <a:pt x="2000" y="375"/>
                  </a:lnTo>
                  <a:lnTo>
                    <a:pt x="1988" y="427"/>
                  </a:lnTo>
                  <a:lnTo>
                    <a:pt x="1975" y="483"/>
                  </a:lnTo>
                  <a:lnTo>
                    <a:pt x="1957" y="542"/>
                  </a:lnTo>
                  <a:lnTo>
                    <a:pt x="1940" y="607"/>
                  </a:lnTo>
                  <a:lnTo>
                    <a:pt x="1918" y="672"/>
                  </a:lnTo>
                  <a:lnTo>
                    <a:pt x="1893" y="738"/>
                  </a:lnTo>
                  <a:lnTo>
                    <a:pt x="1865" y="807"/>
                  </a:lnTo>
                  <a:lnTo>
                    <a:pt x="1835" y="875"/>
                  </a:lnTo>
                  <a:lnTo>
                    <a:pt x="1801" y="944"/>
                  </a:lnTo>
                  <a:lnTo>
                    <a:pt x="1763" y="1011"/>
                  </a:lnTo>
                  <a:lnTo>
                    <a:pt x="1721" y="1076"/>
                  </a:lnTo>
                  <a:lnTo>
                    <a:pt x="1676" y="1141"/>
                  </a:lnTo>
                  <a:lnTo>
                    <a:pt x="1626" y="1202"/>
                  </a:lnTo>
                  <a:lnTo>
                    <a:pt x="1572" y="1259"/>
                  </a:lnTo>
                  <a:lnTo>
                    <a:pt x="1514" y="1313"/>
                  </a:lnTo>
                  <a:lnTo>
                    <a:pt x="1451" y="1361"/>
                  </a:lnTo>
                  <a:lnTo>
                    <a:pt x="1383" y="1405"/>
                  </a:lnTo>
                  <a:lnTo>
                    <a:pt x="1314" y="1440"/>
                  </a:lnTo>
                  <a:lnTo>
                    <a:pt x="1244" y="1469"/>
                  </a:lnTo>
                  <a:lnTo>
                    <a:pt x="1173" y="1494"/>
                  </a:lnTo>
                  <a:lnTo>
                    <a:pt x="1098" y="1511"/>
                  </a:lnTo>
                  <a:lnTo>
                    <a:pt x="1024" y="1524"/>
                  </a:lnTo>
                  <a:lnTo>
                    <a:pt x="949" y="1532"/>
                  </a:lnTo>
                  <a:lnTo>
                    <a:pt x="875" y="1536"/>
                  </a:lnTo>
                  <a:lnTo>
                    <a:pt x="801" y="1536"/>
                  </a:lnTo>
                  <a:lnTo>
                    <a:pt x="726" y="1533"/>
                  </a:lnTo>
                  <a:lnTo>
                    <a:pt x="653" y="1527"/>
                  </a:lnTo>
                  <a:lnTo>
                    <a:pt x="583" y="1519"/>
                  </a:lnTo>
                  <a:lnTo>
                    <a:pt x="515" y="1507"/>
                  </a:lnTo>
                  <a:lnTo>
                    <a:pt x="449" y="1495"/>
                  </a:lnTo>
                  <a:lnTo>
                    <a:pt x="385" y="1481"/>
                  </a:lnTo>
                  <a:lnTo>
                    <a:pt x="325" y="1466"/>
                  </a:lnTo>
                  <a:lnTo>
                    <a:pt x="270" y="1450"/>
                  </a:lnTo>
                  <a:lnTo>
                    <a:pt x="217" y="1434"/>
                  </a:lnTo>
                  <a:lnTo>
                    <a:pt x="169" y="1419"/>
                  </a:lnTo>
                  <a:lnTo>
                    <a:pt x="127" y="1405"/>
                  </a:lnTo>
                  <a:lnTo>
                    <a:pt x="90" y="1390"/>
                  </a:lnTo>
                  <a:lnTo>
                    <a:pt x="58" y="1379"/>
                  </a:lnTo>
                  <a:lnTo>
                    <a:pt x="33" y="1368"/>
                  </a:lnTo>
                  <a:lnTo>
                    <a:pt x="16" y="1361"/>
                  </a:lnTo>
                  <a:lnTo>
                    <a:pt x="4" y="1357"/>
                  </a:lnTo>
                  <a:lnTo>
                    <a:pt x="0" y="1355"/>
                  </a:lnTo>
                  <a:lnTo>
                    <a:pt x="0" y="1349"/>
                  </a:lnTo>
                  <a:lnTo>
                    <a:pt x="3" y="1336"/>
                  </a:lnTo>
                  <a:lnTo>
                    <a:pt x="4" y="1316"/>
                  </a:lnTo>
                  <a:lnTo>
                    <a:pt x="9" y="1287"/>
                  </a:lnTo>
                  <a:lnTo>
                    <a:pt x="14" y="1250"/>
                  </a:lnTo>
                  <a:lnTo>
                    <a:pt x="22" y="1209"/>
                  </a:lnTo>
                  <a:lnTo>
                    <a:pt x="32" y="1161"/>
                  </a:lnTo>
                  <a:lnTo>
                    <a:pt x="44" y="1109"/>
                  </a:lnTo>
                  <a:lnTo>
                    <a:pt x="57" y="1053"/>
                  </a:lnTo>
                  <a:lnTo>
                    <a:pt x="73" y="993"/>
                  </a:lnTo>
                  <a:lnTo>
                    <a:pt x="92" y="929"/>
                  </a:lnTo>
                  <a:lnTo>
                    <a:pt x="114" y="865"/>
                  </a:lnTo>
                  <a:lnTo>
                    <a:pt x="138" y="798"/>
                  </a:lnTo>
                  <a:lnTo>
                    <a:pt x="166" y="729"/>
                  </a:lnTo>
                  <a:lnTo>
                    <a:pt x="197" y="661"/>
                  </a:lnTo>
                  <a:lnTo>
                    <a:pt x="230" y="592"/>
                  </a:lnTo>
                  <a:lnTo>
                    <a:pt x="268" y="525"/>
                  </a:lnTo>
                  <a:lnTo>
                    <a:pt x="311" y="459"/>
                  </a:lnTo>
                  <a:lnTo>
                    <a:pt x="356" y="395"/>
                  </a:lnTo>
                  <a:lnTo>
                    <a:pt x="405" y="334"/>
                  </a:lnTo>
                  <a:lnTo>
                    <a:pt x="459" y="277"/>
                  </a:lnTo>
                  <a:lnTo>
                    <a:pt x="518" y="223"/>
                  </a:lnTo>
                  <a:lnTo>
                    <a:pt x="580" y="175"/>
                  </a:lnTo>
                  <a:lnTo>
                    <a:pt x="647" y="131"/>
                  </a:lnTo>
                </a:path>
              </a:pathLst>
            </a:custGeom>
            <a:gradFill rotWithShape="1">
              <a:gsLst>
                <a:gs pos="0">
                  <a:srgbClr val="FFCC00">
                    <a:gamma/>
                    <a:shade val="46275"/>
                    <a:invGamma/>
                  </a:srgbClr>
                </a:gs>
                <a:gs pos="100000">
                  <a:srgbClr val="FFCC00"/>
                </a:gs>
              </a:gsLst>
              <a:lin ang="18900000" scaled="1"/>
            </a:gradFill>
            <a:ln w="38100" cmpd="sng">
              <a:solidFill>
                <a:srgbClr val="FFFFFF"/>
              </a:solidFill>
              <a:prstDash val="solid"/>
              <a:round/>
              <a:headEnd/>
              <a:tailEnd/>
            </a:ln>
            <a:effectLst>
              <a:outerShdw dist="135003" dir="2928844" algn="ctr" rotWithShape="0">
                <a:srgbClr val="000000">
                  <a:alpha val="50000"/>
                </a:srgbClr>
              </a:outerShdw>
            </a:effectLst>
          </p:spPr>
          <p:txBody>
            <a:bodyPr/>
            <a:lstStyle/>
            <a:p>
              <a:pPr fontAlgn="auto">
                <a:spcBef>
                  <a:spcPts val="0"/>
                </a:spcBef>
                <a:spcAft>
                  <a:spcPts val="0"/>
                </a:spcAft>
                <a:defRPr/>
              </a:pPr>
              <a:endParaRPr lang="tr-TR">
                <a:solidFill>
                  <a:prstClr val="black"/>
                </a:solidFill>
                <a:latin typeface="Palatino Linotype"/>
              </a:endParaRPr>
            </a:p>
          </p:txBody>
        </p:sp>
        <p:grpSp>
          <p:nvGrpSpPr>
            <p:cNvPr id="11" name="Group 14"/>
            <p:cNvGrpSpPr>
              <a:grpSpLocks/>
            </p:cNvGrpSpPr>
            <p:nvPr/>
          </p:nvGrpSpPr>
          <p:grpSpPr bwMode="auto">
            <a:xfrm>
              <a:off x="2406" y="2112"/>
              <a:ext cx="773" cy="768"/>
              <a:chOff x="2016" y="1920"/>
              <a:chExt cx="1680" cy="1680"/>
            </a:xfrm>
          </p:grpSpPr>
          <p:sp>
            <p:nvSpPr>
              <p:cNvPr id="18" name="Oval 15"/>
              <p:cNvSpPr>
                <a:spLocks noChangeArrowheads="1"/>
              </p:cNvSpPr>
              <p:nvPr/>
            </p:nvSpPr>
            <p:spPr bwMode="gray">
              <a:xfrm>
                <a:off x="2016" y="1920"/>
                <a:ext cx="1680" cy="1680"/>
              </a:xfrm>
              <a:prstGeom prst="ellipse">
                <a:avLst/>
              </a:prstGeom>
              <a:gradFill rotWithShape="1">
                <a:gsLst>
                  <a:gs pos="0">
                    <a:srgbClr val="FF3300"/>
                  </a:gs>
                  <a:gs pos="100000">
                    <a:srgbClr val="3E0C00"/>
                  </a:gs>
                </a:gsLst>
                <a:lin ang="5400000" scaled="1"/>
              </a:gradFill>
              <a:ln w="38100">
                <a:solidFill>
                  <a:srgbClr val="FFFFFF"/>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tr-TR" altLang="tr-TR">
                  <a:solidFill>
                    <a:prstClr val="black"/>
                  </a:solidFill>
                  <a:latin typeface="Calibri" pitchFamily="34" charset="0"/>
                </a:endParaRPr>
              </a:p>
            </p:txBody>
          </p:sp>
          <p:sp>
            <p:nvSpPr>
              <p:cNvPr id="19" name="Freeform 16"/>
              <p:cNvSpPr>
                <a:spLocks/>
              </p:cNvSpPr>
              <p:nvPr/>
            </p:nvSpPr>
            <p:spPr bwMode="gray">
              <a:xfrm>
                <a:off x="2208" y="1948"/>
                <a:ext cx="1296" cy="634"/>
              </a:xfrm>
              <a:custGeom>
                <a:avLst/>
                <a:gdLst>
                  <a:gd name="T0" fmla="*/ 995 w 1321"/>
                  <a:gd name="T1" fmla="*/ 79 h 712"/>
                  <a:gd name="T2" fmla="*/ 1008 w 1321"/>
                  <a:gd name="T3" fmla="*/ 87 h 712"/>
                  <a:gd name="T4" fmla="*/ 1011 w 1321"/>
                  <a:gd name="T5" fmla="*/ 94 h 712"/>
                  <a:gd name="T6" fmla="*/ 1006 w 1321"/>
                  <a:gd name="T7" fmla="*/ 102 h 712"/>
                  <a:gd name="T8" fmla="*/ 993 w 1321"/>
                  <a:gd name="T9" fmla="*/ 107 h 712"/>
                  <a:gd name="T10" fmla="*/ 973 w 1321"/>
                  <a:gd name="T11" fmla="*/ 114 h 712"/>
                  <a:gd name="T12" fmla="*/ 948 w 1321"/>
                  <a:gd name="T13" fmla="*/ 119 h 712"/>
                  <a:gd name="T14" fmla="*/ 915 w 1321"/>
                  <a:gd name="T15" fmla="*/ 124 h 712"/>
                  <a:gd name="T16" fmla="*/ 878 w 1321"/>
                  <a:gd name="T17" fmla="*/ 128 h 712"/>
                  <a:gd name="T18" fmla="*/ 836 w 1321"/>
                  <a:gd name="T19" fmla="*/ 132 h 712"/>
                  <a:gd name="T20" fmla="*/ 789 w 1321"/>
                  <a:gd name="T21" fmla="*/ 134 h 712"/>
                  <a:gd name="T22" fmla="*/ 740 w 1321"/>
                  <a:gd name="T23" fmla="*/ 135 h 712"/>
                  <a:gd name="T24" fmla="*/ 686 w 1321"/>
                  <a:gd name="T25" fmla="*/ 139 h 712"/>
                  <a:gd name="T26" fmla="*/ 631 w 1321"/>
                  <a:gd name="T27" fmla="*/ 140 h 712"/>
                  <a:gd name="T28" fmla="*/ 609 w 1321"/>
                  <a:gd name="T29" fmla="*/ 141 h 712"/>
                  <a:gd name="T30" fmla="*/ 365 w 1321"/>
                  <a:gd name="T31" fmla="*/ 141 h 712"/>
                  <a:gd name="T32" fmla="*/ 361 w 1321"/>
                  <a:gd name="T33" fmla="*/ 141 h 712"/>
                  <a:gd name="T34" fmla="*/ 313 w 1321"/>
                  <a:gd name="T35" fmla="*/ 140 h 712"/>
                  <a:gd name="T36" fmla="*/ 267 w 1321"/>
                  <a:gd name="T37" fmla="*/ 139 h 712"/>
                  <a:gd name="T38" fmla="*/ 223 w 1321"/>
                  <a:gd name="T39" fmla="*/ 137 h 712"/>
                  <a:gd name="T40" fmla="*/ 180 w 1321"/>
                  <a:gd name="T41" fmla="*/ 134 h 712"/>
                  <a:gd name="T42" fmla="*/ 143 w 1321"/>
                  <a:gd name="T43" fmla="*/ 134 h 712"/>
                  <a:gd name="T44" fmla="*/ 110 w 1321"/>
                  <a:gd name="T45" fmla="*/ 130 h 712"/>
                  <a:gd name="T46" fmla="*/ 76 w 1321"/>
                  <a:gd name="T47" fmla="*/ 127 h 712"/>
                  <a:gd name="T48" fmla="*/ 53 w 1321"/>
                  <a:gd name="T49" fmla="*/ 125 h 712"/>
                  <a:gd name="T50" fmla="*/ 26 w 1321"/>
                  <a:gd name="T51" fmla="*/ 119 h 712"/>
                  <a:gd name="T52" fmla="*/ 18 w 1321"/>
                  <a:gd name="T53" fmla="*/ 115 h 712"/>
                  <a:gd name="T54" fmla="*/ 6 w 1321"/>
                  <a:gd name="T55" fmla="*/ 110 h 712"/>
                  <a:gd name="T56" fmla="*/ 0 w 1321"/>
                  <a:gd name="T57" fmla="*/ 103 h 712"/>
                  <a:gd name="T58" fmla="*/ 0 w 1321"/>
                  <a:gd name="T59" fmla="*/ 102 h 712"/>
                  <a:gd name="T60" fmla="*/ 4 w 1321"/>
                  <a:gd name="T61" fmla="*/ 94 h 712"/>
                  <a:gd name="T62" fmla="*/ 16 w 1321"/>
                  <a:gd name="T63" fmla="*/ 88 h 712"/>
                  <a:gd name="T64" fmla="*/ 37 w 1321"/>
                  <a:gd name="T65" fmla="*/ 73 h 712"/>
                  <a:gd name="T66" fmla="*/ 72 w 1321"/>
                  <a:gd name="T67" fmla="*/ 59 h 712"/>
                  <a:gd name="T68" fmla="*/ 114 w 1321"/>
                  <a:gd name="T69" fmla="*/ 47 h 712"/>
                  <a:gd name="T70" fmla="*/ 157 w 1321"/>
                  <a:gd name="T71" fmla="*/ 34 h 712"/>
                  <a:gd name="T72" fmla="*/ 207 w 1321"/>
                  <a:gd name="T73" fmla="*/ 24 h 712"/>
                  <a:gd name="T74" fmla="*/ 262 w 1321"/>
                  <a:gd name="T75" fmla="*/ 16 h 712"/>
                  <a:gd name="T76" fmla="*/ 318 w 1321"/>
                  <a:gd name="T77" fmla="*/ 9 h 712"/>
                  <a:gd name="T78" fmla="*/ 381 w 1321"/>
                  <a:gd name="T79" fmla="*/ 4 h 712"/>
                  <a:gd name="T80" fmla="*/ 444 w 1321"/>
                  <a:gd name="T81" fmla="*/ 4 h 712"/>
                  <a:gd name="T82" fmla="*/ 511 w 1321"/>
                  <a:gd name="T83" fmla="*/ 0 h 712"/>
                  <a:gd name="T84" fmla="*/ 511 w 1321"/>
                  <a:gd name="T85" fmla="*/ 0 h 712"/>
                  <a:gd name="T86" fmla="*/ 581 w 1321"/>
                  <a:gd name="T87" fmla="*/ 4 h 712"/>
                  <a:gd name="T88" fmla="*/ 648 w 1321"/>
                  <a:gd name="T89" fmla="*/ 4 h 712"/>
                  <a:gd name="T90" fmla="*/ 713 w 1321"/>
                  <a:gd name="T91" fmla="*/ 10 h 712"/>
                  <a:gd name="T92" fmla="*/ 774 w 1321"/>
                  <a:gd name="T93" fmla="*/ 18 h 712"/>
                  <a:gd name="T94" fmla="*/ 828 w 1321"/>
                  <a:gd name="T95" fmla="*/ 27 h 712"/>
                  <a:gd name="T96" fmla="*/ 879 w 1321"/>
                  <a:gd name="T97" fmla="*/ 38 h 712"/>
                  <a:gd name="T98" fmla="*/ 924 w 1321"/>
                  <a:gd name="T99" fmla="*/ 50 h 712"/>
                  <a:gd name="T100" fmla="*/ 963 w 1321"/>
                  <a:gd name="T101" fmla="*/ 64 h 712"/>
                  <a:gd name="T102" fmla="*/ 995 w 1321"/>
                  <a:gd name="T103" fmla="*/ 79 h 712"/>
                  <a:gd name="T104" fmla="*/ 995 w 1321"/>
                  <a:gd name="T105" fmla="*/ 79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chemeClr val="tx1"/>
                  </a:gs>
                  <a:gs pos="100000">
                    <a:srgbClr val="FF3300"/>
                  </a:gs>
                </a:gsLst>
                <a:lin ang="54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tr-TR">
                  <a:solidFill>
                    <a:prstClr val="black"/>
                  </a:solidFill>
                </a:endParaRPr>
              </a:p>
            </p:txBody>
          </p:sp>
        </p:grpSp>
        <p:sp>
          <p:nvSpPr>
            <p:cNvPr id="12" name="Text Box 32"/>
            <p:cNvSpPr txBox="1">
              <a:spLocks noChangeArrowheads="1"/>
            </p:cNvSpPr>
            <p:nvPr/>
          </p:nvSpPr>
          <p:spPr bwMode="gray">
            <a:xfrm>
              <a:off x="1782" y="1733"/>
              <a:ext cx="73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a:solidFill>
                    <a:srgbClr val="000000"/>
                  </a:solidFill>
                  <a:latin typeface="Calibri" pitchFamily="34" charset="0"/>
                </a:rPr>
                <a:t>Performans</a:t>
              </a:r>
            </a:p>
            <a:p>
              <a:pPr algn="ctr" eaLnBrk="1" hangingPunct="1"/>
              <a:r>
                <a:rPr lang="tr-TR" altLang="tr-TR" sz="2000" dirty="0">
                  <a:solidFill>
                    <a:srgbClr val="000000"/>
                  </a:solidFill>
                  <a:latin typeface="Calibri" pitchFamily="34" charset="0"/>
                </a:rPr>
                <a:t>Belirleme</a:t>
              </a:r>
              <a:endParaRPr lang="en-US" altLang="tr-TR" sz="2000" dirty="0">
                <a:solidFill>
                  <a:srgbClr val="000000"/>
                </a:solidFill>
                <a:latin typeface="Calibri" pitchFamily="34" charset="0"/>
              </a:endParaRPr>
            </a:p>
          </p:txBody>
        </p:sp>
        <p:sp>
          <p:nvSpPr>
            <p:cNvPr id="13" name="Text Box 33"/>
            <p:cNvSpPr txBox="1">
              <a:spLocks noChangeArrowheads="1"/>
            </p:cNvSpPr>
            <p:nvPr/>
          </p:nvSpPr>
          <p:spPr bwMode="gray">
            <a:xfrm>
              <a:off x="2510" y="1288"/>
              <a:ext cx="66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a:solidFill>
                    <a:srgbClr val="000000"/>
                  </a:solidFill>
                  <a:latin typeface="Calibri" pitchFamily="34" charset="0"/>
                </a:rPr>
                <a:t>   Tıbbi</a:t>
              </a:r>
              <a:endParaRPr lang="tr-TR" altLang="tr-TR" sz="2000" dirty="0">
                <a:solidFill>
                  <a:srgbClr val="000000"/>
                </a:solidFill>
              </a:endParaRPr>
            </a:p>
            <a:p>
              <a:pPr algn="ctr" eaLnBrk="1" hangingPunct="1"/>
              <a:r>
                <a:rPr lang="tr-TR" altLang="tr-TR" sz="2000" dirty="0">
                  <a:solidFill>
                    <a:srgbClr val="000000"/>
                  </a:solidFill>
                </a:rPr>
                <a:t>   </a:t>
              </a:r>
              <a:r>
                <a:rPr lang="tr-TR" altLang="tr-TR" sz="2000" dirty="0">
                  <a:solidFill>
                    <a:srgbClr val="000000"/>
                  </a:solidFill>
                  <a:latin typeface="Calibri" pitchFamily="34" charset="0"/>
                </a:rPr>
                <a:t>tanı</a:t>
              </a:r>
              <a:endParaRPr lang="en-US" altLang="tr-TR" sz="2000" dirty="0">
                <a:solidFill>
                  <a:srgbClr val="000000"/>
                </a:solidFill>
                <a:latin typeface="Calibri" pitchFamily="34" charset="0"/>
              </a:endParaRPr>
            </a:p>
          </p:txBody>
        </p:sp>
        <p:sp>
          <p:nvSpPr>
            <p:cNvPr id="14" name="Text Box 34"/>
            <p:cNvSpPr txBox="1">
              <a:spLocks noChangeArrowheads="1"/>
            </p:cNvSpPr>
            <p:nvPr/>
          </p:nvSpPr>
          <p:spPr bwMode="gray">
            <a:xfrm>
              <a:off x="3374" y="1935"/>
              <a:ext cx="755"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smtClean="0">
                  <a:solidFill>
                    <a:srgbClr val="000000"/>
                  </a:solidFill>
                  <a:latin typeface="Calibri" pitchFamily="34" charset="0"/>
                </a:rPr>
                <a:t>Test Sonucu</a:t>
              </a:r>
              <a:endParaRPr lang="en-US" altLang="tr-TR" sz="2000" dirty="0">
                <a:solidFill>
                  <a:srgbClr val="000000"/>
                </a:solidFill>
                <a:latin typeface="Calibri" pitchFamily="34" charset="0"/>
              </a:endParaRPr>
            </a:p>
          </p:txBody>
        </p:sp>
        <p:sp>
          <p:nvSpPr>
            <p:cNvPr id="15" name="Text Box 35"/>
            <p:cNvSpPr txBox="1">
              <a:spLocks noChangeArrowheads="1"/>
            </p:cNvSpPr>
            <p:nvPr/>
          </p:nvSpPr>
          <p:spPr bwMode="gray">
            <a:xfrm>
              <a:off x="3122" y="2880"/>
              <a:ext cx="814"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a:solidFill>
                    <a:srgbClr val="000000"/>
                  </a:solidFill>
                  <a:latin typeface="Calibri" pitchFamily="34" charset="0"/>
                </a:rPr>
                <a:t>Veli görüşme</a:t>
              </a:r>
              <a:endParaRPr lang="en-US" altLang="tr-TR" sz="2000" dirty="0">
                <a:solidFill>
                  <a:srgbClr val="000000"/>
                </a:solidFill>
                <a:latin typeface="Calibri" pitchFamily="34" charset="0"/>
              </a:endParaRPr>
            </a:p>
          </p:txBody>
        </p:sp>
        <p:sp>
          <p:nvSpPr>
            <p:cNvPr id="16" name="Text Box 36"/>
            <p:cNvSpPr txBox="1">
              <a:spLocks noChangeArrowheads="1"/>
            </p:cNvSpPr>
            <p:nvPr/>
          </p:nvSpPr>
          <p:spPr bwMode="gray">
            <a:xfrm>
              <a:off x="1613" y="2880"/>
              <a:ext cx="614"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altLang="tr-TR" sz="2000" dirty="0">
                  <a:solidFill>
                    <a:srgbClr val="000000"/>
                  </a:solidFill>
                  <a:latin typeface="Calibri" pitchFamily="34" charset="0"/>
                </a:rPr>
                <a:t>Okul Bilgi</a:t>
              </a:r>
              <a:endParaRPr lang="en-US" altLang="tr-TR" sz="2000" dirty="0">
                <a:solidFill>
                  <a:srgbClr val="000000"/>
                </a:solidFill>
                <a:latin typeface="Calibri" pitchFamily="34" charset="0"/>
              </a:endParaRPr>
            </a:p>
          </p:txBody>
        </p:sp>
        <p:sp>
          <p:nvSpPr>
            <p:cNvPr id="17" name="Text Box 37"/>
            <p:cNvSpPr txBox="1">
              <a:spLocks noChangeArrowheads="1"/>
            </p:cNvSpPr>
            <p:nvPr/>
          </p:nvSpPr>
          <p:spPr bwMode="gray">
            <a:xfrm>
              <a:off x="2742" y="3486"/>
              <a:ext cx="98"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tr-TR" sz="2000">
                <a:solidFill>
                  <a:srgbClr val="000000"/>
                </a:solidFill>
                <a:latin typeface="Calibri" pitchFamily="34" charset="0"/>
              </a:endParaRPr>
            </a:p>
          </p:txBody>
        </p:sp>
      </p:grpSp>
    </p:spTree>
    <p:extLst>
      <p:ext uri="{BB962C8B-B14F-4D97-AF65-F5344CB8AC3E}">
        <p14:creationId xmlns:p14="http://schemas.microsoft.com/office/powerpoint/2010/main" val="2897206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96753"/>
            <a:ext cx="10515600" cy="1152127"/>
          </a:xfrm>
        </p:spPr>
        <p:txBody>
          <a:bodyPr>
            <a:normAutofit fontScale="90000"/>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Eğitsel Değerlendirmenin </a:t>
            </a:r>
            <a:br>
              <a:rPr lang="tr-TR" b="1" dirty="0">
                <a:latin typeface="Open Sans" panose="020B0606030504020204" pitchFamily="34" charset="0"/>
                <a:ea typeface="Open Sans" panose="020B0606030504020204" pitchFamily="34" charset="0"/>
                <a:cs typeface="Open Sans" panose="020B0606030504020204" pitchFamily="34" charset="0"/>
              </a:rPr>
            </a:br>
            <a:r>
              <a:rPr lang="tr-TR" b="1" dirty="0">
                <a:latin typeface="Open Sans" panose="020B0606030504020204" pitchFamily="34" charset="0"/>
                <a:ea typeface="Open Sans" panose="020B0606030504020204" pitchFamily="34" charset="0"/>
                <a:cs typeface="Open Sans" panose="020B0606030504020204" pitchFamily="34" charset="0"/>
              </a:rPr>
              <a:t>Temel İlkeleri</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2348880"/>
            <a:ext cx="10515600" cy="3610131"/>
          </a:xfrm>
        </p:spPr>
        <p:txBody>
          <a:bodyPr/>
          <a:lstStyle/>
          <a:p>
            <a:pPr marL="360000" algn="just"/>
            <a:r>
              <a:rPr lang="tr-TR" dirty="0">
                <a:latin typeface="Times New Roman" panose="02020603050405020304" pitchFamily="18" charset="0"/>
                <a:cs typeface="Times New Roman" panose="02020603050405020304" pitchFamily="18" charset="0"/>
              </a:rPr>
              <a:t>Eğitsel değerlendirme ve tanılama erken yaşta yapılır. </a:t>
            </a:r>
          </a:p>
          <a:p>
            <a:pPr marL="360000" algn="just"/>
            <a:r>
              <a:rPr lang="tr-TR" dirty="0">
                <a:latin typeface="Times New Roman" panose="02020603050405020304" pitchFamily="18" charset="0"/>
                <a:cs typeface="Times New Roman" panose="02020603050405020304" pitchFamily="18" charset="0"/>
              </a:rPr>
              <a:t>Eğitsel değerlendirme ve tanılama, bireyin tüm gelişim alanlarındaki özellikleri ve akademik disiplin alanlarındaki yeterlilikleri ile eğitim ihtiyaçları birlikte değerlendirilerek yapılmalıdır. </a:t>
            </a:r>
          </a:p>
          <a:p>
            <a:pPr marL="360000" algn="just"/>
            <a:r>
              <a:rPr lang="tr-TR" dirty="0">
                <a:latin typeface="Times New Roman" panose="02020603050405020304" pitchFamily="18" charset="0"/>
                <a:cs typeface="Times New Roman" panose="02020603050405020304" pitchFamily="18" charset="0"/>
              </a:rPr>
              <a:t>Eğitsel değerlendirme ve tanılama, bireyin yetersizliğine göre birden fazla yöntem ve teknik ile uygun ölçme araçları kullanılarak yapılmalıdır. </a:t>
            </a:r>
          </a:p>
          <a:p>
            <a:endParaRPr lang="tr-TR" dirty="0"/>
          </a:p>
        </p:txBody>
      </p:sp>
    </p:spTree>
    <p:extLst>
      <p:ext uri="{BB962C8B-B14F-4D97-AF65-F5344CB8AC3E}">
        <p14:creationId xmlns:p14="http://schemas.microsoft.com/office/powerpoint/2010/main" val="2343606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628800"/>
            <a:ext cx="10515600" cy="4330211"/>
          </a:xfrm>
        </p:spPr>
        <p:txBody>
          <a:bodyPr/>
          <a:lstStyle/>
          <a:p>
            <a:pPr algn="just"/>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Eğitsel </a:t>
            </a:r>
            <a:r>
              <a:rPr lang="tr-TR" dirty="0">
                <a:latin typeface="Times New Roman" panose="02020603050405020304" pitchFamily="18" charset="0"/>
                <a:cs typeface="Times New Roman" panose="02020603050405020304" pitchFamily="18" charset="0"/>
              </a:rPr>
              <a:t>değerlendirme ve tanılama; fiziksel, sosyal ve psikolojik bakımdan birey için en uygun ortamda yapılır.</a:t>
            </a:r>
          </a:p>
          <a:p>
            <a:pPr algn="just"/>
            <a:r>
              <a:rPr lang="tr-TR" dirty="0">
                <a:latin typeface="Times New Roman" panose="02020603050405020304" pitchFamily="18" charset="0"/>
                <a:cs typeface="Times New Roman" panose="02020603050405020304" pitchFamily="18" charset="0"/>
              </a:rPr>
              <a:t>Eğitsel değerlendirme ve tanılama, bireyin eğitim ihtiyacı ve gelişimi dikkate alınarak gerektiğinde tekrarlanmalıdır. </a:t>
            </a:r>
          </a:p>
          <a:p>
            <a:pPr algn="just"/>
            <a:r>
              <a:rPr lang="tr-TR" dirty="0">
                <a:latin typeface="Times New Roman" panose="02020603050405020304" pitchFamily="18" charset="0"/>
                <a:cs typeface="Times New Roman" panose="02020603050405020304" pitchFamily="18" charset="0"/>
              </a:rPr>
              <a:t>Eğitsel değerlendirme ve tanılamada, bireyin öğrenme ortamları ile yeterli ve yetersiz olduğu yönler birlikte değerlendirilir.</a:t>
            </a:r>
          </a:p>
          <a:p>
            <a:endParaRPr lang="tr-TR" dirty="0"/>
          </a:p>
        </p:txBody>
      </p:sp>
    </p:spTree>
    <p:extLst>
      <p:ext uri="{BB962C8B-B14F-4D97-AF65-F5344CB8AC3E}">
        <p14:creationId xmlns:p14="http://schemas.microsoft.com/office/powerpoint/2010/main" val="275728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Open Sans" panose="020B0606030504020204" pitchFamily="34" charset="0"/>
                <a:ea typeface="Open Sans" panose="020B0606030504020204" pitchFamily="34" charset="0"/>
                <a:cs typeface="Open Sans" panose="020B0606030504020204" pitchFamily="34" charset="0"/>
              </a:rPr>
              <a:t>Yönlendirme</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p:txBody>
          <a:bodyPr/>
          <a:lstStyle/>
          <a:p>
            <a:r>
              <a:rPr lang="tr-TR" dirty="0">
                <a:latin typeface="Times New Roman" pitchFamily="18" charset="0"/>
                <a:cs typeface="Times New Roman" pitchFamily="18" charset="0"/>
              </a:rPr>
              <a:t>Eğitsel değerlendirme ve tanılama sonucunu dikkate alarak birey için en az sınırlandırılmış eğitim ortamı ve </a:t>
            </a:r>
            <a:r>
              <a:rPr lang="tr-TR" b="1" dirty="0">
                <a:latin typeface="Times New Roman" pitchFamily="18" charset="0"/>
                <a:cs typeface="Times New Roman" pitchFamily="18" charset="0"/>
              </a:rPr>
              <a:t>özel eğitim hizmetine </a:t>
            </a:r>
            <a:r>
              <a:rPr lang="tr-TR" dirty="0">
                <a:latin typeface="Times New Roman" pitchFamily="18" charset="0"/>
                <a:cs typeface="Times New Roman" pitchFamily="18" charset="0"/>
              </a:rPr>
              <a:t>ilişkin yönlendirme yapılır.</a:t>
            </a:r>
          </a:p>
          <a:p>
            <a:endParaRPr lang="tr-TR" dirty="0"/>
          </a:p>
        </p:txBody>
      </p:sp>
    </p:spTree>
    <p:extLst>
      <p:ext uri="{BB962C8B-B14F-4D97-AF65-F5344CB8AC3E}">
        <p14:creationId xmlns:p14="http://schemas.microsoft.com/office/powerpoint/2010/main" val="2238049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96753"/>
            <a:ext cx="10515600" cy="864095"/>
          </a:xfrm>
        </p:spPr>
        <p:txBody>
          <a:bodyPr>
            <a:normAutofit fontScale="90000"/>
          </a:bodyPr>
          <a:lstStyle/>
          <a:p>
            <a:r>
              <a:rPr lang="tr-TR" b="1" dirty="0">
                <a:latin typeface="Open Sans"/>
              </a:rPr>
              <a:t>Önerilen Özel Eğitim Hizmetleri</a:t>
            </a:r>
            <a:br>
              <a:rPr lang="tr-TR" b="1" dirty="0">
                <a:latin typeface="Open Sans"/>
              </a:rPr>
            </a:br>
            <a:endParaRPr lang="tr-TR" dirty="0"/>
          </a:p>
        </p:txBody>
      </p:sp>
      <p:sp>
        <p:nvSpPr>
          <p:cNvPr id="3" name="İçerik Yer Tutucusu 2"/>
          <p:cNvSpPr>
            <a:spLocks noGrp="1"/>
          </p:cNvSpPr>
          <p:nvPr>
            <p:ph idx="1"/>
          </p:nvPr>
        </p:nvSpPr>
        <p:spPr>
          <a:xfrm>
            <a:off x="838200" y="1772816"/>
            <a:ext cx="10515600" cy="4186195"/>
          </a:xfrm>
        </p:spPr>
        <p:txBody>
          <a:bodyPr/>
          <a:lstStyle/>
          <a:p>
            <a:pPr lvl="0"/>
            <a:r>
              <a:rPr lang="tr-TR" b="1" dirty="0"/>
              <a:t>Özel Eğitim Değerlendirme Kurul Kararı </a:t>
            </a:r>
          </a:p>
          <a:p>
            <a:pPr marL="514350" lvl="0" indent="-514350">
              <a:buFont typeface="+mj-lt"/>
              <a:buAutoNum type="arabicPeriod"/>
            </a:pPr>
            <a:r>
              <a:rPr lang="tr-TR" dirty="0" smtClean="0"/>
              <a:t>Erken çocukluk dönemi eğitimi</a:t>
            </a:r>
          </a:p>
          <a:p>
            <a:pPr marL="514350" lvl="0" indent="-514350">
              <a:buFont typeface="+mj-lt"/>
              <a:buAutoNum type="arabicPeriod"/>
            </a:pPr>
            <a:r>
              <a:rPr lang="tr-TR" dirty="0" smtClean="0"/>
              <a:t>Özel </a:t>
            </a:r>
            <a:r>
              <a:rPr lang="tr-TR" dirty="0"/>
              <a:t>eğitim sınıfları</a:t>
            </a:r>
          </a:p>
          <a:p>
            <a:pPr marL="514350" lvl="0" indent="-514350">
              <a:buFont typeface="+mj-lt"/>
              <a:buAutoNum type="arabicPeriod"/>
            </a:pPr>
            <a:r>
              <a:rPr lang="tr-TR" dirty="0"/>
              <a:t>Kaynaştırma/ Bütünleştirme</a:t>
            </a:r>
          </a:p>
          <a:p>
            <a:pPr marL="514350" lvl="0" indent="-514350">
              <a:buFont typeface="+mj-lt"/>
              <a:buAutoNum type="arabicPeriod"/>
            </a:pPr>
            <a:r>
              <a:rPr lang="tr-TR" dirty="0" smtClean="0"/>
              <a:t>Evde eğitim</a:t>
            </a:r>
          </a:p>
          <a:p>
            <a:pPr marL="514350" lvl="0" indent="-514350">
              <a:buFont typeface="+mj-lt"/>
              <a:buAutoNum type="arabicPeriod"/>
            </a:pPr>
            <a:r>
              <a:rPr lang="tr-TR" dirty="0" smtClean="0"/>
              <a:t>Hastanede </a:t>
            </a:r>
            <a:r>
              <a:rPr lang="tr-TR" dirty="0"/>
              <a:t>eğitim</a:t>
            </a:r>
          </a:p>
          <a:p>
            <a:pPr marL="514350" lvl="0" indent="-514350">
              <a:buFont typeface="+mj-lt"/>
              <a:buAutoNum type="arabicPeriod"/>
            </a:pPr>
            <a:r>
              <a:rPr lang="tr-TR" dirty="0"/>
              <a:t>Yaygın Eğitim Hizmetleri</a:t>
            </a:r>
          </a:p>
          <a:p>
            <a:pPr marL="514350" lvl="0" indent="-514350">
              <a:buFont typeface="+mj-lt"/>
              <a:buAutoNum type="arabicPeriod"/>
            </a:pPr>
            <a:r>
              <a:rPr lang="tr-TR" dirty="0"/>
              <a:t>Özel eğitim okulları</a:t>
            </a:r>
          </a:p>
          <a:p>
            <a:pPr marL="514350" indent="-514350">
              <a:buFont typeface="+mj-lt"/>
              <a:buAutoNum type="arabicPeriod"/>
            </a:pPr>
            <a:endParaRPr lang="tr-TR" dirty="0"/>
          </a:p>
        </p:txBody>
      </p:sp>
    </p:spTree>
    <p:extLst>
      <p:ext uri="{BB962C8B-B14F-4D97-AF65-F5344CB8AC3E}">
        <p14:creationId xmlns:p14="http://schemas.microsoft.com/office/powerpoint/2010/main" val="2583727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83432" y="1556792"/>
            <a:ext cx="10515600" cy="864096"/>
          </a:xfrm>
        </p:spPr>
        <p:txBody>
          <a:bodyPr>
            <a:normAutofit fontScale="90000"/>
          </a:bodyPr>
          <a:lstStyle/>
          <a:p>
            <a:pPr algn="ctr"/>
            <a:r>
              <a:rPr lang="tr-TR" sz="3600" b="1" dirty="0">
                <a:latin typeface="Open Sans"/>
              </a:rPr>
              <a:t>Erken Çocukluk Dönemi Eğiti</a:t>
            </a:r>
            <a:r>
              <a:rPr lang="tr-TR" b="1" dirty="0">
                <a:latin typeface="Open Sans"/>
              </a:rPr>
              <a:t>mi</a:t>
            </a:r>
            <a:br>
              <a:rPr lang="tr-TR" b="1" dirty="0">
                <a:latin typeface="Open Sans"/>
              </a:rPr>
            </a:br>
            <a:endParaRPr lang="tr-TR" dirty="0"/>
          </a:p>
        </p:txBody>
      </p:sp>
      <p:sp>
        <p:nvSpPr>
          <p:cNvPr id="3" name="İçerik Yer Tutucusu 2"/>
          <p:cNvSpPr>
            <a:spLocks noGrp="1"/>
          </p:cNvSpPr>
          <p:nvPr>
            <p:ph idx="1"/>
          </p:nvPr>
        </p:nvSpPr>
        <p:spPr>
          <a:xfrm>
            <a:off x="838200" y="2348880"/>
            <a:ext cx="10515600" cy="3610131"/>
          </a:xfrm>
        </p:spPr>
        <p:txBody>
          <a:bodyPr/>
          <a:lstStyle/>
          <a:p>
            <a:r>
              <a:rPr lang="tr-TR" dirty="0">
                <a:solidFill>
                  <a:srgbClr val="FF0000"/>
                </a:solidFill>
                <a:latin typeface="Times New Roman" pitchFamily="18" charset="0"/>
                <a:cs typeface="Times New Roman" pitchFamily="18" charset="0"/>
              </a:rPr>
              <a:t>0-36 aylık özel eğitim ihtiyacı olan çocuklar </a:t>
            </a:r>
            <a:r>
              <a:rPr lang="tr-TR" dirty="0">
                <a:latin typeface="Times New Roman" pitchFamily="18" charset="0"/>
                <a:cs typeface="Times New Roman" pitchFamily="18" charset="0"/>
              </a:rPr>
              <a:t>için erken çocukluk dönemi eğitim hizmetleri il/ilçe özel eğitim hizmetleri kurul kararı ile özel eğitim okulları, okul öncesi eğitim kurumları, bünyesinde ana sınıfı bulunan eğitim kurumları ile çocuk ve ailenin ihtiyaçları doğrultusunda evlerde de yürütülür.</a:t>
            </a:r>
          </a:p>
          <a:p>
            <a:endParaRPr lang="tr-TR" dirty="0"/>
          </a:p>
        </p:txBody>
      </p:sp>
    </p:spTree>
    <p:extLst>
      <p:ext uri="{BB962C8B-B14F-4D97-AF65-F5344CB8AC3E}">
        <p14:creationId xmlns:p14="http://schemas.microsoft.com/office/powerpoint/2010/main" val="3750991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83432" y="1052736"/>
            <a:ext cx="10515600" cy="1325563"/>
          </a:xfrm>
        </p:spPr>
        <p:txBody>
          <a:bodyPr/>
          <a:lstStyle/>
          <a:p>
            <a:pPr algn="ctr"/>
            <a:r>
              <a:rPr lang="tr-TR" sz="4000" b="1" dirty="0">
                <a:latin typeface="Open Sans"/>
              </a:rPr>
              <a:t>Okul Öncesi Eğitimi </a:t>
            </a:r>
            <a:r>
              <a:rPr lang="tr-TR" b="1" dirty="0">
                <a:latin typeface="Open Sans"/>
              </a:rPr>
              <a:t/>
            </a:r>
            <a:br>
              <a:rPr lang="tr-TR" b="1" dirty="0">
                <a:latin typeface="Open Sans"/>
              </a:rPr>
            </a:br>
            <a:endParaRPr lang="tr-TR" dirty="0"/>
          </a:p>
        </p:txBody>
      </p:sp>
      <p:sp>
        <p:nvSpPr>
          <p:cNvPr id="3" name="İçerik Yer Tutucusu 2"/>
          <p:cNvSpPr>
            <a:spLocks noGrp="1"/>
          </p:cNvSpPr>
          <p:nvPr>
            <p:ph idx="1"/>
          </p:nvPr>
        </p:nvSpPr>
        <p:spPr>
          <a:xfrm>
            <a:off x="838200" y="2060848"/>
            <a:ext cx="10515600" cy="4176464"/>
          </a:xfrm>
        </p:spPr>
        <p:txBody>
          <a:bodyPr>
            <a:normAutofit fontScale="92500" lnSpcReduction="10000"/>
          </a:bodyPr>
          <a:lstStyle/>
          <a:p>
            <a:pPr marL="0" indent="0" eaLnBrk="0" hangingPunct="0">
              <a:spcBef>
                <a:spcPts val="800"/>
              </a:spcBef>
              <a:buNone/>
            </a:pPr>
            <a:r>
              <a:rPr lang="tr-TR" altLang="tr-TR" b="1" u="sng" dirty="0">
                <a:latin typeface="Times New Roman" pitchFamily="18" charset="0"/>
                <a:cs typeface="Times New Roman" pitchFamily="18" charset="0"/>
              </a:rPr>
              <a:t>Özel Eğitim İhtiyacı Olan Bireyler İçin Açılan Okul Öncesi Eğitim Kurumları:</a:t>
            </a:r>
            <a:endParaRPr lang="tr-TR" altLang="tr-TR" b="1" dirty="0">
              <a:latin typeface="Times New Roman" pitchFamily="18" charset="0"/>
              <a:cs typeface="Times New Roman" pitchFamily="18" charset="0"/>
            </a:endParaRPr>
          </a:p>
          <a:p>
            <a:pPr algn="just" eaLnBrk="0" hangingPunct="0">
              <a:spcBef>
                <a:spcPts val="800"/>
              </a:spcBef>
              <a:buFont typeface="Wingdings" pitchFamily="2" charset="2"/>
              <a:buChar char="Ø"/>
            </a:pPr>
            <a:r>
              <a:rPr lang="tr-TR" altLang="tr-TR" u="sng" dirty="0">
                <a:solidFill>
                  <a:srgbClr val="FF0000"/>
                </a:solidFill>
                <a:latin typeface="Times New Roman" pitchFamily="18" charset="0"/>
                <a:cs typeface="Times New Roman" pitchFamily="18" charset="0"/>
              </a:rPr>
              <a:t>37-66 ay </a:t>
            </a:r>
            <a:r>
              <a:rPr lang="tr-TR" altLang="tr-TR" dirty="0">
                <a:solidFill>
                  <a:prstClr val="black"/>
                </a:solidFill>
                <a:latin typeface="Times New Roman" pitchFamily="18" charset="0"/>
                <a:cs typeface="Times New Roman" pitchFamily="18" charset="0"/>
              </a:rPr>
              <a:t>arasındaki özel eğitim ihtiyacı olan çocuklar için </a:t>
            </a:r>
            <a:r>
              <a:rPr lang="tr-TR" altLang="tr-TR" u="sng" dirty="0">
                <a:solidFill>
                  <a:srgbClr val="FF0000"/>
                </a:solidFill>
                <a:latin typeface="Times New Roman" pitchFamily="18" charset="0"/>
                <a:cs typeface="Times New Roman" pitchFamily="18" charset="0"/>
              </a:rPr>
              <a:t>okul öncesi eğitimi zorunlu</a:t>
            </a:r>
            <a:r>
              <a:rPr lang="tr-TR" altLang="tr-TR" u="sng" dirty="0">
                <a:solidFill>
                  <a:prstClr val="black"/>
                </a:solidFill>
                <a:latin typeface="Times New Roman" pitchFamily="18" charset="0"/>
                <a:cs typeface="Times New Roman" pitchFamily="18" charset="0"/>
              </a:rPr>
              <a:t> </a:t>
            </a:r>
            <a:r>
              <a:rPr lang="tr-TR" altLang="tr-TR" dirty="0">
                <a:solidFill>
                  <a:prstClr val="black"/>
                </a:solidFill>
                <a:latin typeface="Times New Roman" pitchFamily="18" charset="0"/>
                <a:cs typeface="Times New Roman" pitchFamily="18" charset="0"/>
              </a:rPr>
              <a:t>olup çocukların bu dönem eğitimlerini öncelikle okul öncesi eğitim kurumlarında kaynaştırma uygulamaları kapsamında yetersizliği olmayan akranları ile aynı sınıfta sürdürmeleri esastır.</a:t>
            </a:r>
          </a:p>
          <a:p>
            <a:pPr algn="just" eaLnBrk="0" hangingPunct="0">
              <a:spcBef>
                <a:spcPts val="800"/>
              </a:spcBef>
              <a:buFont typeface="Wingdings" pitchFamily="2" charset="2"/>
              <a:buChar char="Ø"/>
            </a:pPr>
            <a:r>
              <a:rPr lang="tr-TR" altLang="tr-TR" dirty="0">
                <a:solidFill>
                  <a:prstClr val="black"/>
                </a:solidFill>
                <a:latin typeface="Times New Roman" pitchFamily="18" charset="0"/>
                <a:cs typeface="Times New Roman" pitchFamily="18" charset="0"/>
              </a:rPr>
              <a:t>Ancak kaynaştırma yoluyla eğitimlerin sürdüremeyen </a:t>
            </a:r>
            <a:r>
              <a:rPr lang="tr-TR" altLang="tr-TR" u="sng" dirty="0">
                <a:solidFill>
                  <a:srgbClr val="FF0000"/>
                </a:solidFill>
                <a:latin typeface="Times New Roman" pitchFamily="18" charset="0"/>
                <a:cs typeface="Times New Roman" pitchFamily="18" charset="0"/>
              </a:rPr>
              <a:t>37-66 ay </a:t>
            </a:r>
            <a:r>
              <a:rPr lang="tr-TR" altLang="tr-TR" dirty="0">
                <a:solidFill>
                  <a:prstClr val="black"/>
                </a:solidFill>
                <a:latin typeface="Times New Roman" pitchFamily="18" charset="0"/>
                <a:cs typeface="Times New Roman" pitchFamily="18" charset="0"/>
              </a:rPr>
              <a:t>arasındaki çocuklar, için </a:t>
            </a:r>
            <a:r>
              <a:rPr lang="tr-TR" altLang="tr-TR" dirty="0">
                <a:solidFill>
                  <a:srgbClr val="FF0000"/>
                </a:solidFill>
                <a:latin typeface="Times New Roman" pitchFamily="18" charset="0"/>
                <a:cs typeface="Times New Roman" pitchFamily="18" charset="0"/>
              </a:rPr>
              <a:t>özel eğitim anaokulu,</a:t>
            </a:r>
          </a:p>
          <a:p>
            <a:pPr algn="just" eaLnBrk="0" hangingPunct="0">
              <a:spcBef>
                <a:spcPts val="800"/>
              </a:spcBef>
              <a:buFont typeface="Wingdings" pitchFamily="2" charset="2"/>
              <a:buChar char="Ø"/>
            </a:pPr>
            <a:r>
              <a:rPr lang="tr-TR" altLang="tr-TR" u="sng" dirty="0">
                <a:solidFill>
                  <a:srgbClr val="FF0000"/>
                </a:solidFill>
                <a:latin typeface="Times New Roman" pitchFamily="18" charset="0"/>
                <a:cs typeface="Times New Roman" pitchFamily="18" charset="0"/>
              </a:rPr>
              <a:t> 37-66 ay </a:t>
            </a:r>
            <a:r>
              <a:rPr lang="tr-TR" altLang="tr-TR" dirty="0">
                <a:solidFill>
                  <a:prstClr val="black"/>
                </a:solidFill>
                <a:latin typeface="Times New Roman" pitchFamily="18" charset="0"/>
                <a:cs typeface="Times New Roman" pitchFamily="18" charset="0"/>
              </a:rPr>
              <a:t>arasındaki çocuklar için ilkokul kademesinde eğitim veren özel eğitim okulları, bağımsız anaokulları ve diğer ilkokullar bünyesinde </a:t>
            </a:r>
            <a:r>
              <a:rPr lang="tr-TR" altLang="tr-TR" u="sng" dirty="0">
                <a:solidFill>
                  <a:srgbClr val="FF0000"/>
                </a:solidFill>
                <a:latin typeface="Times New Roman" pitchFamily="18" charset="0"/>
                <a:cs typeface="Times New Roman" pitchFamily="18" charset="0"/>
              </a:rPr>
              <a:t>özel eğitim anasınıfları da </a:t>
            </a:r>
            <a:r>
              <a:rPr lang="tr-TR" altLang="tr-TR" dirty="0">
                <a:solidFill>
                  <a:prstClr val="black"/>
                </a:solidFill>
                <a:latin typeface="Times New Roman" pitchFamily="18" charset="0"/>
                <a:cs typeface="Times New Roman" pitchFamily="18" charset="0"/>
              </a:rPr>
              <a:t>açılabilir.</a:t>
            </a:r>
          </a:p>
          <a:p>
            <a:endParaRPr lang="tr-TR" dirty="0"/>
          </a:p>
        </p:txBody>
      </p:sp>
    </p:spTree>
    <p:extLst>
      <p:ext uri="{BB962C8B-B14F-4D97-AF65-F5344CB8AC3E}">
        <p14:creationId xmlns:p14="http://schemas.microsoft.com/office/powerpoint/2010/main" val="4244546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83432" y="1124745"/>
            <a:ext cx="10515600" cy="792088"/>
          </a:xfrm>
        </p:spPr>
        <p:txBody>
          <a:bodyPr>
            <a:normAutofit fontScale="90000"/>
          </a:bodyPr>
          <a:lstStyle/>
          <a:p>
            <a:pPr algn="ctr"/>
            <a:r>
              <a:rPr lang="tr-TR" b="1" dirty="0">
                <a:latin typeface="Open Sans"/>
              </a:rPr>
              <a:t>Kaynaştırma/Bütünleştirme</a:t>
            </a:r>
            <a:br>
              <a:rPr lang="tr-TR" b="1" dirty="0">
                <a:latin typeface="Open Sans"/>
              </a:rPr>
            </a:br>
            <a:endParaRPr lang="tr-TR" dirty="0"/>
          </a:p>
        </p:txBody>
      </p:sp>
      <p:sp>
        <p:nvSpPr>
          <p:cNvPr id="3" name="İçerik Yer Tutucusu 2"/>
          <p:cNvSpPr>
            <a:spLocks noGrp="1"/>
          </p:cNvSpPr>
          <p:nvPr>
            <p:ph idx="1"/>
          </p:nvPr>
        </p:nvSpPr>
        <p:spPr>
          <a:xfrm>
            <a:off x="838200" y="1772816"/>
            <a:ext cx="10515600" cy="4464496"/>
          </a:xfrm>
        </p:spPr>
        <p:txBody>
          <a:bodyPr>
            <a:normAutofit fontScale="92500" lnSpcReduction="10000"/>
          </a:bodyPr>
          <a:lstStyle/>
          <a:p>
            <a:pPr marL="0" indent="0" algn="just" eaLnBrk="0" hangingPunct="0">
              <a:spcBef>
                <a:spcPts val="0"/>
              </a:spcBef>
              <a:buNone/>
              <a:defRPr/>
            </a:pPr>
            <a:r>
              <a:rPr lang="tr-TR" dirty="0">
                <a:solidFill>
                  <a:prstClr val="black"/>
                </a:solidFill>
                <a:latin typeface="Times New Roman" pitchFamily="18" charset="0"/>
                <a:cs typeface="Times New Roman" pitchFamily="18" charset="0"/>
              </a:rPr>
              <a:t>Özel eğitim ihtiyacı olan bireylerin eğitimlerini, destek eğitim hizmetleri de sağlanarak normal gelişim gösteren akranları ile birlikte resmî ve özel; okul öncesi, ilköğretim, orta öğretim ve yaygın eğitim kurumlarında sürdürmeleri esasına dayanan özel eğitim uygulamalarıdır. </a:t>
            </a:r>
          </a:p>
          <a:p>
            <a:pPr marL="0" indent="0" algn="just" eaLnBrk="0" hangingPunct="0">
              <a:spcBef>
                <a:spcPts val="0"/>
              </a:spcBef>
              <a:buNone/>
              <a:defRPr/>
            </a:pPr>
            <a:endParaRPr lang="tr-TR" dirty="0">
              <a:solidFill>
                <a:prstClr val="black"/>
              </a:solidFill>
              <a:latin typeface="Times New Roman" pitchFamily="18" charset="0"/>
              <a:cs typeface="Times New Roman" pitchFamily="18" charset="0"/>
            </a:endParaRPr>
          </a:p>
          <a:p>
            <a:pPr algn="just" eaLnBrk="0" hangingPunct="0">
              <a:spcBef>
                <a:spcPts val="0"/>
              </a:spcBef>
              <a:buFont typeface="Wingdings" panose="05000000000000000000" pitchFamily="2" charset="2"/>
              <a:buChar char="Ø"/>
              <a:defRPr/>
            </a:pPr>
            <a:r>
              <a:rPr lang="tr-TR" dirty="0">
                <a:solidFill>
                  <a:prstClr val="black"/>
                </a:solidFill>
                <a:latin typeface="Times New Roman" pitchFamily="18" charset="0"/>
                <a:cs typeface="Times New Roman" pitchFamily="18" charset="0"/>
              </a:rPr>
              <a:t>Normal gelişim gösteren akranları ile birlikte </a:t>
            </a:r>
            <a:r>
              <a:rPr lang="tr-TR" u="sng" dirty="0">
                <a:solidFill>
                  <a:srgbClr val="FF0000"/>
                </a:solidFill>
                <a:latin typeface="Times New Roman" pitchFamily="18" charset="0"/>
                <a:cs typeface="Times New Roman" pitchFamily="18" charset="0"/>
              </a:rPr>
              <a:t>aynı sınıfta tam zamanlı </a:t>
            </a:r>
            <a:r>
              <a:rPr lang="tr-TR" dirty="0">
                <a:solidFill>
                  <a:prstClr val="black"/>
                </a:solidFill>
                <a:latin typeface="Times New Roman" pitchFamily="18" charset="0"/>
                <a:cs typeface="Times New Roman" pitchFamily="18" charset="0"/>
              </a:rPr>
              <a:t>sürdürebilecekleri gibi</a:t>
            </a:r>
          </a:p>
          <a:p>
            <a:pPr algn="just" eaLnBrk="0" hangingPunct="0">
              <a:spcBef>
                <a:spcPts val="0"/>
              </a:spcBef>
              <a:buFont typeface="Wingdings" panose="05000000000000000000" pitchFamily="2" charset="2"/>
              <a:buChar char="Ø"/>
              <a:defRPr/>
            </a:pPr>
            <a:r>
              <a:rPr lang="tr-TR" dirty="0">
                <a:solidFill>
                  <a:prstClr val="black"/>
                </a:solidFill>
                <a:latin typeface="Times New Roman" pitchFamily="18" charset="0"/>
                <a:cs typeface="Times New Roman" pitchFamily="18" charset="0"/>
              </a:rPr>
              <a:t>Özel eğitim sınıflarında </a:t>
            </a:r>
            <a:r>
              <a:rPr lang="tr-TR" u="sng" dirty="0">
                <a:solidFill>
                  <a:srgbClr val="FF0000"/>
                </a:solidFill>
                <a:latin typeface="Times New Roman" pitchFamily="18" charset="0"/>
                <a:cs typeface="Times New Roman" pitchFamily="18" charset="0"/>
              </a:rPr>
              <a:t>yarı zamanlı </a:t>
            </a:r>
            <a:r>
              <a:rPr lang="tr-TR" dirty="0">
                <a:solidFill>
                  <a:prstClr val="black"/>
                </a:solidFill>
                <a:latin typeface="Times New Roman" pitchFamily="18" charset="0"/>
                <a:cs typeface="Times New Roman" pitchFamily="18" charset="0"/>
              </a:rPr>
              <a:t>olarak da sürdürebilirler. </a:t>
            </a:r>
          </a:p>
          <a:p>
            <a:pPr marL="0" indent="0" algn="just" eaLnBrk="0" hangingPunct="0">
              <a:spcBef>
                <a:spcPts val="0"/>
              </a:spcBef>
              <a:buNone/>
              <a:defRPr/>
            </a:pPr>
            <a:endParaRPr lang="tr-TR" dirty="0">
              <a:solidFill>
                <a:prstClr val="black"/>
              </a:solidFill>
              <a:latin typeface="Times New Roman" pitchFamily="18" charset="0"/>
              <a:cs typeface="Times New Roman" pitchFamily="18" charset="0"/>
            </a:endParaRPr>
          </a:p>
          <a:p>
            <a:pPr marL="0" indent="0" algn="just" eaLnBrk="0" hangingPunct="0">
              <a:spcBef>
                <a:spcPts val="0"/>
              </a:spcBef>
              <a:buNone/>
              <a:defRPr/>
            </a:pPr>
            <a:r>
              <a:rPr lang="tr-TR" dirty="0">
                <a:solidFill>
                  <a:prstClr val="black"/>
                </a:solidFill>
                <a:latin typeface="Times New Roman" pitchFamily="18" charset="0"/>
                <a:cs typeface="Times New Roman" pitchFamily="18" charset="0"/>
              </a:rPr>
              <a:t>Özel eğitim sınıflarında kayıtlı olan öğrenciler yarı zamanlı kaynaştırma uygulaması kapsamında  bireyselleştirilmiş eğitim programı (BEP) geliştirme biriminin  planlaması doğrultusunda bazı dersleri ve sosyal etkinlikleri diğer akranları ile bir arada yapabilirler. </a:t>
            </a:r>
          </a:p>
          <a:p>
            <a:pPr eaLnBrk="0" hangingPunct="0">
              <a:spcBef>
                <a:spcPts val="800"/>
              </a:spcBef>
              <a:defRPr/>
            </a:pPr>
            <a:endParaRPr lang="tr-TR" sz="2400" b="1" dirty="0">
              <a:solidFill>
                <a:prstClr val="black"/>
              </a:solidFill>
              <a:latin typeface="Franklin Gothic Book"/>
            </a:endParaRPr>
          </a:p>
          <a:p>
            <a:endParaRPr lang="tr-TR" dirty="0"/>
          </a:p>
        </p:txBody>
      </p:sp>
    </p:spTree>
    <p:extLst>
      <p:ext uri="{BB962C8B-B14F-4D97-AF65-F5344CB8AC3E}">
        <p14:creationId xmlns:p14="http://schemas.microsoft.com/office/powerpoint/2010/main" val="164258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24745"/>
            <a:ext cx="10515600" cy="936103"/>
          </a:xfrm>
        </p:spPr>
        <p:txBody>
          <a:bodyPr>
            <a:normAutofit fontScale="90000"/>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Özel Eğitim Okul ve Kurumları </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1700808"/>
            <a:ext cx="10515600" cy="4464496"/>
          </a:xfrm>
        </p:spPr>
        <p:txBody>
          <a:bodyPr>
            <a:normAutofit fontScale="77500" lnSpcReduction="20000"/>
          </a:bodyPr>
          <a:lstStyle/>
          <a:p>
            <a:pPr marL="0" indent="0">
              <a:spcBef>
                <a:spcPts val="0"/>
              </a:spcBef>
              <a:buNone/>
              <a:defRPr/>
            </a:pPr>
            <a:r>
              <a:rPr lang="tr-TR" b="1" u="sng" dirty="0">
                <a:latin typeface="Times New Roman" pitchFamily="18" charset="0"/>
                <a:cs typeface="Times New Roman" pitchFamily="18" charset="0"/>
              </a:rPr>
              <a:t>Özel Eğitim İhtiyacı Olan Bireyler İçin Açılan  İlköğretim Kurumları:</a:t>
            </a:r>
          </a:p>
          <a:p>
            <a:pPr marL="0" indent="0">
              <a:spcBef>
                <a:spcPts val="0"/>
              </a:spcBef>
              <a:buNone/>
              <a:defRPr/>
            </a:pPr>
            <a:endParaRPr lang="tr-TR" b="1" u="sng" dirty="0">
              <a:latin typeface="Times New Roman" pitchFamily="18" charset="0"/>
              <a:cs typeface="Times New Roman" pitchFamily="18" charset="0"/>
            </a:endParaRPr>
          </a:p>
          <a:p>
            <a:pPr marL="0" indent="0" algn="just">
              <a:spcBef>
                <a:spcPts val="0"/>
              </a:spcBef>
              <a:buNone/>
              <a:defRPr/>
            </a:pPr>
            <a:r>
              <a:rPr lang="tr-TR" dirty="0">
                <a:latin typeface="Times New Roman" pitchFamily="18" charset="0"/>
                <a:cs typeface="Times New Roman" pitchFamily="18" charset="0"/>
              </a:rPr>
              <a:t>İşitme, görme, bedensel veya zihinsel yetersizliği olan öğrenciler </a:t>
            </a:r>
            <a:r>
              <a:rPr lang="tr-TR" dirty="0">
                <a:solidFill>
                  <a:srgbClr val="FF0000"/>
                </a:solidFill>
                <a:latin typeface="Times New Roman" pitchFamily="18" charset="0"/>
                <a:cs typeface="Times New Roman" pitchFamily="18" charset="0"/>
              </a:rPr>
              <a:t>kaynaştırma/bütünleştirme yoluyla eğitimlerini sürdürmeleri esas </a:t>
            </a:r>
            <a:r>
              <a:rPr lang="tr-TR" dirty="0">
                <a:latin typeface="Times New Roman" pitchFamily="18" charset="0"/>
                <a:cs typeface="Times New Roman" pitchFamily="18" charset="0"/>
              </a:rPr>
              <a:t>olmakla birlikte;</a:t>
            </a:r>
          </a:p>
          <a:p>
            <a:pPr marL="0" indent="0" algn="just">
              <a:spcBef>
                <a:spcPts val="0"/>
              </a:spcBef>
              <a:buNone/>
              <a:defRPr/>
            </a:pPr>
            <a:endParaRPr lang="tr-TR" dirty="0">
              <a:latin typeface="Times New Roman" pitchFamily="18" charset="0"/>
              <a:cs typeface="Times New Roman" pitchFamily="18" charset="0"/>
            </a:endParaRPr>
          </a:p>
          <a:p>
            <a:pPr algn="just">
              <a:spcBef>
                <a:spcPts val="0"/>
              </a:spcBef>
              <a:buFont typeface="Wingdings" panose="05000000000000000000" pitchFamily="2" charset="2"/>
              <a:buChar char="Ø"/>
              <a:defRPr/>
            </a:pPr>
            <a:r>
              <a:rPr lang="tr-TR" dirty="0">
                <a:latin typeface="Times New Roman" pitchFamily="18" charset="0"/>
                <a:cs typeface="Times New Roman" pitchFamily="18" charset="0"/>
              </a:rPr>
              <a:t>İşitme, görme veya bedensel yetersizliği olan bireyler için gündüzlü ve/veya yatılı özel eğitim ilkokullar ile ortaokulları;</a:t>
            </a:r>
          </a:p>
          <a:p>
            <a:pPr marL="0" indent="0" algn="just">
              <a:spcBef>
                <a:spcPts val="0"/>
              </a:spcBef>
              <a:buNone/>
              <a:defRPr/>
            </a:pPr>
            <a:endParaRPr lang="tr-TR" dirty="0">
              <a:latin typeface="Times New Roman" pitchFamily="18" charset="0"/>
              <a:cs typeface="Times New Roman" pitchFamily="18" charset="0"/>
            </a:endParaRPr>
          </a:p>
          <a:p>
            <a:pPr algn="just">
              <a:spcBef>
                <a:spcPts val="0"/>
              </a:spcBef>
              <a:buFont typeface="Wingdings" panose="05000000000000000000" pitchFamily="2" charset="2"/>
              <a:buChar char="Ø"/>
              <a:defRPr/>
            </a:pPr>
            <a:r>
              <a:rPr lang="tr-TR" dirty="0">
                <a:latin typeface="Times New Roman" pitchFamily="18" charset="0"/>
                <a:cs typeface="Times New Roman" pitchFamily="18" charset="0"/>
              </a:rPr>
              <a:t>Hafif düzeyde zihinsel yetersizliği olan bireyler için gündüzlü özel eğitim ilkokulları ve özel eğitim ortaokulları Bakanlıkça açılarak bu bireylerin eğitime erişimleri sağlanmaktadır. </a:t>
            </a:r>
          </a:p>
          <a:p>
            <a:pPr marL="0" indent="0" algn="just">
              <a:spcBef>
                <a:spcPts val="0"/>
              </a:spcBef>
              <a:buFont typeface="Arial" charset="0"/>
              <a:buNone/>
              <a:defRPr/>
            </a:pPr>
            <a:endParaRPr lang="tr-TR" dirty="0">
              <a:latin typeface="Times New Roman" pitchFamily="18" charset="0"/>
              <a:cs typeface="Times New Roman" pitchFamily="18" charset="0"/>
            </a:endParaRPr>
          </a:p>
          <a:p>
            <a:pPr algn="just">
              <a:spcBef>
                <a:spcPts val="0"/>
              </a:spcBef>
              <a:buFont typeface="Wingdings" panose="05000000000000000000" pitchFamily="2" charset="2"/>
              <a:buChar char="Ø"/>
              <a:defRPr/>
            </a:pPr>
            <a:r>
              <a:rPr lang="tr-TR" dirty="0">
                <a:latin typeface="Times New Roman" pitchFamily="18" charset="0"/>
                <a:cs typeface="Times New Roman" pitchFamily="18" charset="0"/>
              </a:rPr>
              <a:t>İlköğretim kurumlarında uygulanan programları takip edemeyecek durumdaki orta veya ağır düzeyde zihinsel yetersizliği olan bireyler ile otizmli bireylerin bu kademedeki eğitimlerini sürdürmeleri amacıyla Bakanlıkça gündüzlü </a:t>
            </a:r>
            <a:r>
              <a:rPr lang="tr-TR" u="sng" dirty="0">
                <a:solidFill>
                  <a:srgbClr val="FF0000"/>
                </a:solidFill>
                <a:latin typeface="Times New Roman" pitchFamily="18" charset="0"/>
                <a:cs typeface="Times New Roman" pitchFamily="18" charset="0"/>
              </a:rPr>
              <a:t>özel eğitim uygulama okulları </a:t>
            </a:r>
            <a:r>
              <a:rPr lang="tr-TR" dirty="0">
                <a:latin typeface="Times New Roman" pitchFamily="18" charset="0"/>
                <a:cs typeface="Times New Roman" pitchFamily="18" charset="0"/>
              </a:rPr>
              <a:t>açılmaktadır. Bu kurumlarda orta veya ağır düzeyde zihinsel yetersizliği olan öğrenciler ile otizmli öğrenciler aynı bina içerisinde yetersizlik türüne göre oluşturulan sınıflarda ayrı olarak öğrenimlerini sürdürmektedir</a:t>
            </a:r>
            <a:endParaRPr lang="tr-TR" dirty="0"/>
          </a:p>
        </p:txBody>
      </p:sp>
    </p:spTree>
    <p:extLst>
      <p:ext uri="{BB962C8B-B14F-4D97-AF65-F5344CB8AC3E}">
        <p14:creationId xmlns:p14="http://schemas.microsoft.com/office/powerpoint/2010/main" val="639502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1424" y="1196752"/>
            <a:ext cx="10515600" cy="796277"/>
          </a:xfrm>
        </p:spPr>
        <p:txBody>
          <a:bodyPr>
            <a:normAutofit fontScale="90000"/>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Hastanede Eğitim Hizmeti</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1916832"/>
            <a:ext cx="10515600" cy="4042179"/>
          </a:xfrm>
        </p:spPr>
        <p:txBody>
          <a:bodyPr/>
          <a:lstStyle/>
          <a:p>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Zorunlu </a:t>
            </a:r>
            <a:r>
              <a:rPr lang="tr-TR" dirty="0">
                <a:latin typeface="Times New Roman" pitchFamily="18" charset="0"/>
                <a:cs typeface="Times New Roman" pitchFamily="18" charset="0"/>
              </a:rPr>
              <a:t>öğrenim çağındaki özel eğitim ihtiyacı olan öğrencilerden sağlık problemi nedeniyle sağlık kuruluşlarında yatarak tedavi gören öğrencilerin eğitimlerini sürdürmeleri için hastaneler bünyesinde il veya ilçe özel eğitim hizmetleri kurulunun teklifi ve Sağlık Bakanlığının uygun görüşü üzerine Valilik Olur’u ile hastane sınıfları açılır. </a:t>
            </a:r>
          </a:p>
          <a:p>
            <a:endParaRPr lang="tr-TR" dirty="0"/>
          </a:p>
        </p:txBody>
      </p:sp>
    </p:spTree>
    <p:extLst>
      <p:ext uri="{BB962C8B-B14F-4D97-AF65-F5344CB8AC3E}">
        <p14:creationId xmlns:p14="http://schemas.microsoft.com/office/powerpoint/2010/main" val="28675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44824"/>
            <a:ext cx="10515600" cy="4114187"/>
          </a:xfrm>
        </p:spPr>
        <p:txBody>
          <a:bodyPr/>
          <a:lstStyle/>
          <a:p>
            <a:pPr marL="0" indent="0" algn="ctr">
              <a:buNone/>
            </a:pPr>
            <a:r>
              <a:rPr lang="tr-TR" b="1" dirty="0" smtClean="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p>
          <a:p>
            <a:pPr marL="0" indent="0" algn="ctr">
              <a:buNone/>
            </a:pPr>
            <a:r>
              <a:rPr lang="tr-TR"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tr-TR" b="1" dirty="0" smtClean="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p>
          <a:p>
            <a:pPr marL="0" indent="0" algn="ctr">
              <a:buNone/>
            </a:pPr>
            <a:r>
              <a:rPr lang="tr-TR"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tr-TR" b="1" dirty="0" smtClean="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tr-TR" sz="3600" b="1" dirty="0" smtClean="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Eğitsel </a:t>
            </a:r>
            <a:r>
              <a:rPr lang="tr-TR" sz="3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Değerlendirme, Tanılama, Yerleştirme ve Eğitim Süreci</a:t>
            </a:r>
            <a:endParaRPr lang="tr-TR" sz="3600" dirty="0"/>
          </a:p>
        </p:txBody>
      </p:sp>
    </p:spTree>
    <p:extLst>
      <p:ext uri="{BB962C8B-B14F-4D97-AF65-F5344CB8AC3E}">
        <p14:creationId xmlns:p14="http://schemas.microsoft.com/office/powerpoint/2010/main" val="1311283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1424" y="1124745"/>
            <a:ext cx="10515600" cy="936104"/>
          </a:xfrm>
        </p:spPr>
        <p:txBody>
          <a:bodyPr>
            <a:normAutofit fontScale="90000"/>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Evde Eğitim Hizmeti</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1700808"/>
            <a:ext cx="10515600" cy="4258203"/>
          </a:xfrm>
        </p:spPr>
        <p:txBody>
          <a:bodyPr/>
          <a:lstStyle/>
          <a:p>
            <a:pPr marL="0" indent="0">
              <a:buNone/>
            </a:pPr>
            <a:endParaRPr lang="tr-TR" dirty="0" smtClean="0">
              <a:latin typeface="Times New Roman" pitchFamily="18" charset="0"/>
              <a:cs typeface="Times New Roman" pitchFamily="18" charset="0"/>
            </a:endParaRPr>
          </a:p>
          <a:p>
            <a:pPr marL="0" indent="0">
              <a:buNone/>
            </a:pPr>
            <a:r>
              <a:rPr lang="tr-TR" dirty="0" smtClean="0">
                <a:latin typeface="Times New Roman" pitchFamily="18" charset="0"/>
                <a:cs typeface="Times New Roman" pitchFamily="18" charset="0"/>
              </a:rPr>
              <a:t>Zorunlu </a:t>
            </a:r>
            <a:r>
              <a:rPr lang="tr-TR" dirty="0">
                <a:latin typeface="Times New Roman" pitchFamily="18" charset="0"/>
                <a:cs typeface="Times New Roman" pitchFamily="18" charset="0"/>
              </a:rPr>
              <a:t>öğrenim çağındaki özel eğitim ihtiyacı olan öğrencilerden sağlık problemi nedeniyle en az 12 hafta süreyle örgün eğitim kurumlarından yararlanamayacağı ya da yararlanması durumunda sağlığı açısından risk oluşturacağı en az birisi ilgili daldan olmak üzere üç uzman tabip tarafından düzenlenmiş Durum Bildirir Sağlık Kurulu Raporu’nda belirtilen öğrencilere velinin yazılı talebi ve Özel Eğitim Değerlendirme Kurulu Raporu ile il veya ilçe özel eğitim hizmetleri kurulunun planlaması doğrultusunda ders yılı içinde evde eğitim hizmeti verilebilir.</a:t>
            </a:r>
          </a:p>
          <a:p>
            <a:endParaRPr lang="tr-TR" dirty="0"/>
          </a:p>
        </p:txBody>
      </p:sp>
    </p:spTree>
    <p:extLst>
      <p:ext uri="{BB962C8B-B14F-4D97-AF65-F5344CB8AC3E}">
        <p14:creationId xmlns:p14="http://schemas.microsoft.com/office/powerpoint/2010/main" val="3753010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052737"/>
            <a:ext cx="10515600" cy="1224136"/>
          </a:xfrm>
        </p:spPr>
        <p:txBody>
          <a:bodyPr>
            <a:normAutofit fontScale="90000"/>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Yaygın Eğitim Hizmeti</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2204864"/>
            <a:ext cx="10515600" cy="3754147"/>
          </a:xfrm>
        </p:spPr>
        <p:txBody>
          <a:bodyPr/>
          <a:lstStyle/>
          <a:p>
            <a:endParaRPr lang="tr-TR" dirty="0" smtClean="0">
              <a:latin typeface="Times New Roman" pitchFamily="18" charset="0"/>
              <a:ea typeface="Open Sans" panose="020B0606030504020204" pitchFamily="34" charset="0"/>
              <a:cs typeface="Times New Roman" pitchFamily="18" charset="0"/>
            </a:endParaRPr>
          </a:p>
          <a:p>
            <a:r>
              <a:rPr lang="tr-TR" dirty="0" smtClean="0">
                <a:latin typeface="Times New Roman" pitchFamily="18" charset="0"/>
                <a:ea typeface="Open Sans" panose="020B0606030504020204" pitchFamily="34" charset="0"/>
                <a:cs typeface="Times New Roman" pitchFamily="18" charset="0"/>
              </a:rPr>
              <a:t>Özel </a:t>
            </a:r>
            <a:r>
              <a:rPr lang="tr-TR" dirty="0">
                <a:latin typeface="Times New Roman" pitchFamily="18" charset="0"/>
                <a:ea typeface="Open Sans" panose="020B0606030504020204" pitchFamily="34" charset="0"/>
                <a:cs typeface="Times New Roman" pitchFamily="18" charset="0"/>
              </a:rPr>
              <a:t>eğitim ihtiyacı olan bireylerin mesleki, teknik, sosyal veya kültürel alanlarda bilgi ve becerilerle donatılması, onların hayata kazandırılması, üretken bireyler hâline getirilmesi amacıyla bu bireylere yaygın eğitim hizmetleri verilir.</a:t>
            </a:r>
          </a:p>
          <a:p>
            <a:endParaRPr lang="tr-TR" dirty="0"/>
          </a:p>
        </p:txBody>
      </p:sp>
    </p:spTree>
    <p:extLst>
      <p:ext uri="{BB962C8B-B14F-4D97-AF65-F5344CB8AC3E}">
        <p14:creationId xmlns:p14="http://schemas.microsoft.com/office/powerpoint/2010/main" val="1680471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268761"/>
            <a:ext cx="10515600" cy="792087"/>
          </a:xfrm>
        </p:spPr>
        <p:txBody>
          <a:bodyPr>
            <a:normAutofit fontScale="90000"/>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Destek Eğitim Odaları</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1988840"/>
            <a:ext cx="10515600" cy="3970171"/>
          </a:xfrm>
        </p:spPr>
        <p:txBody>
          <a:bodyPr>
            <a:normAutofit lnSpcReduction="10000"/>
          </a:bodyPr>
          <a:lstStyle/>
          <a:p>
            <a:pPr marL="0" indent="0" eaLnBrk="0" hangingPunct="0">
              <a:spcBef>
                <a:spcPts val="800"/>
              </a:spcBef>
              <a:buNone/>
              <a:defRPr/>
            </a:pPr>
            <a:r>
              <a:rPr lang="tr-TR" b="1" u="sng" dirty="0">
                <a:solidFill>
                  <a:prstClr val="black"/>
                </a:solidFill>
                <a:latin typeface="Times New Roman" pitchFamily="18" charset="0"/>
                <a:cs typeface="Times New Roman" pitchFamily="18" charset="0"/>
              </a:rPr>
              <a:t>Destek eğitim odaları;</a:t>
            </a:r>
          </a:p>
          <a:p>
            <a:pPr eaLnBrk="0" hangingPunct="0">
              <a:spcBef>
                <a:spcPts val="800"/>
              </a:spcBef>
              <a:defRPr/>
            </a:pPr>
            <a:endParaRPr lang="tr-TR" b="1" dirty="0">
              <a:solidFill>
                <a:prstClr val="black"/>
              </a:solidFill>
              <a:latin typeface="Times New Roman" pitchFamily="18" charset="0"/>
              <a:cs typeface="Times New Roman" pitchFamily="18" charset="0"/>
            </a:endParaRPr>
          </a:p>
          <a:p>
            <a:pPr marL="0" indent="0" algn="just" eaLnBrk="0" hangingPunct="0">
              <a:spcBef>
                <a:spcPts val="800"/>
              </a:spcBef>
              <a:buNone/>
              <a:defRPr/>
            </a:pPr>
            <a:r>
              <a:rPr lang="tr-TR" dirty="0">
                <a:solidFill>
                  <a:prstClr val="black"/>
                </a:solidFill>
                <a:latin typeface="Times New Roman" pitchFamily="18" charset="0"/>
                <a:cs typeface="Times New Roman" pitchFamily="18" charset="0"/>
              </a:rPr>
              <a:t>       Okul öncesi, ilköğretim ve ortaöğretim kademesinde eğitim veren okullarda tam zamanlı kaynaştırma/bütünleştirme yoluyla eğitimlerini sürdüren öğrenciler için il veya ilçe özel eğitim hizmetleri kurulunun teklifi doğrultusunda il veya ilçe milli eğitim müdürlüklerince destek eğitim odası açılır.</a:t>
            </a:r>
          </a:p>
          <a:p>
            <a:pPr marL="0" indent="0" algn="just" eaLnBrk="0" hangingPunct="0">
              <a:spcBef>
                <a:spcPts val="800"/>
              </a:spcBef>
              <a:buNone/>
              <a:defRPr/>
            </a:pPr>
            <a:r>
              <a:rPr lang="tr-TR" dirty="0">
                <a:solidFill>
                  <a:prstClr val="black"/>
                </a:solidFill>
                <a:latin typeface="Times New Roman" pitchFamily="18" charset="0"/>
                <a:cs typeface="Times New Roman" pitchFamily="18" charset="0"/>
              </a:rPr>
              <a:t>       Bu öğrenciler, BEP geliştirme biriminin kararı doğrultusunda haftalık toplam ders saatinin %40’ına kadar destek eğitim odalarında eğitim alabilir.</a:t>
            </a:r>
          </a:p>
          <a:p>
            <a:endParaRPr lang="tr-TR" dirty="0"/>
          </a:p>
        </p:txBody>
      </p:sp>
    </p:spTree>
    <p:extLst>
      <p:ext uri="{BB962C8B-B14F-4D97-AF65-F5344CB8AC3E}">
        <p14:creationId xmlns:p14="http://schemas.microsoft.com/office/powerpoint/2010/main" val="958294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24745"/>
            <a:ext cx="10515600" cy="1008111"/>
          </a:xfrm>
        </p:spPr>
        <p:txBody>
          <a:bodyPr>
            <a:normAutofit fontScale="90000"/>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Aile Bilgilendirme</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2204864"/>
            <a:ext cx="10515600" cy="3754147"/>
          </a:xfrm>
        </p:spPr>
        <p:txBody>
          <a:bodyPr/>
          <a:lstStyle/>
          <a:p>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Aile</a:t>
            </a:r>
            <a:r>
              <a:rPr lang="tr-TR" dirty="0">
                <a:latin typeface="Times New Roman" pitchFamily="18" charset="0"/>
                <a:cs typeface="Times New Roman" pitchFamily="18" charset="0"/>
              </a:rPr>
              <a:t>, özel eğitim değerlendirme kurulunun aldığı yönlendirme ve destek eğitim raporları doğrultusunda ayrıntılı bilgilendirilir. Ayrıca, ailelerin ihtiyaçları doğrultusunda rehberlik hizmetleri bölümü ile işbirliği içerisinde aile eğitim programları düzenleyerek ya da diğer kurum ve kuruluşlarda düzenlenen aile eğitim programları hakkında aile bilgilendirilir. </a:t>
            </a:r>
          </a:p>
          <a:p>
            <a:endParaRPr lang="tr-TR" dirty="0"/>
          </a:p>
        </p:txBody>
      </p:sp>
    </p:spTree>
    <p:extLst>
      <p:ext uri="{BB962C8B-B14F-4D97-AF65-F5344CB8AC3E}">
        <p14:creationId xmlns:p14="http://schemas.microsoft.com/office/powerpoint/2010/main" val="3722675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268761"/>
            <a:ext cx="10515600" cy="864095"/>
          </a:xfrm>
        </p:spPr>
        <p:txBody>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İzleme</a:t>
            </a:r>
            <a:endParaRPr lang="tr-TR" dirty="0"/>
          </a:p>
        </p:txBody>
      </p:sp>
      <p:sp>
        <p:nvSpPr>
          <p:cNvPr id="3" name="İçerik Yer Tutucusu 2"/>
          <p:cNvSpPr>
            <a:spLocks noGrp="1"/>
          </p:cNvSpPr>
          <p:nvPr>
            <p:ph idx="1"/>
          </p:nvPr>
        </p:nvSpPr>
        <p:spPr>
          <a:xfrm>
            <a:off x="838200" y="2348880"/>
            <a:ext cx="10515600" cy="3610131"/>
          </a:xfrm>
        </p:spPr>
        <p:txBody>
          <a:bodyPr/>
          <a:lstStyle/>
          <a:p>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Özel </a:t>
            </a:r>
            <a:r>
              <a:rPr lang="tr-TR" dirty="0">
                <a:latin typeface="Times New Roman" pitchFamily="18" charset="0"/>
                <a:cs typeface="Times New Roman" pitchFamily="18" charset="0"/>
              </a:rPr>
              <a:t>eğitim hizmetlerinin planlanması ve eğitimde sürekliliğin sağlanması amacıyla erken çocukluk döneminden itibaren eğitimin her kademesinde özel eğitim ihtiyacı olan bireylerin gelişimleri ilgili okul ve kurumlarca takip edilip kayıt altına alınarak izlenmektedir. </a:t>
            </a:r>
          </a:p>
          <a:p>
            <a:endParaRPr lang="tr-TR" dirty="0"/>
          </a:p>
        </p:txBody>
      </p:sp>
    </p:spTree>
    <p:extLst>
      <p:ext uri="{BB962C8B-B14F-4D97-AF65-F5344CB8AC3E}">
        <p14:creationId xmlns:p14="http://schemas.microsoft.com/office/powerpoint/2010/main" val="3327069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24745"/>
            <a:ext cx="10515600" cy="1296144"/>
          </a:xfrm>
        </p:spPr>
        <p:txBody>
          <a:bodyPr>
            <a:normAutofit fontScale="90000"/>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Mevzuat</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2060848"/>
            <a:ext cx="10515600" cy="3898163"/>
          </a:xfrm>
        </p:spPr>
        <p:txBody>
          <a:bodyPr>
            <a:normAutofit fontScale="92500" lnSpcReduction="10000"/>
          </a:bodyPr>
          <a:lstStyle/>
          <a:p>
            <a:pPr marL="0" algn="just" eaLnBrk="0" hangingPunct="0">
              <a:spcBef>
                <a:spcPts val="0"/>
              </a:spcBef>
              <a:buNone/>
              <a:defRPr/>
            </a:pPr>
            <a:r>
              <a:rPr lang="tr-TR" dirty="0">
                <a:solidFill>
                  <a:prstClr val="black"/>
                </a:solidFill>
                <a:latin typeface="Times New Roman" panose="02020603050405020304" pitchFamily="18" charset="0"/>
                <a:cs typeface="Times New Roman" panose="02020603050405020304" pitchFamily="18" charset="0"/>
              </a:rPr>
              <a:t>Özel eğitime ihtiyacı olan bireyler için zorunlu eğitim okul öncesi dönemden başlayarak ortaöğretimi de kapsayacak şekilde düzenlenmiş olup özel eğitim ihtiyacı olan bireylerin eğitim hakları başta Anayasamız olmak üzere çeşitli </a:t>
            </a:r>
            <a:r>
              <a:rPr lang="tr-TR" dirty="0">
                <a:latin typeface="Times New Roman" panose="02020603050405020304" pitchFamily="18" charset="0"/>
                <a:cs typeface="Times New Roman" panose="02020603050405020304" pitchFamily="18" charset="0"/>
              </a:rPr>
              <a:t>uluslararası sözleşmeler ve kanunlarla </a:t>
            </a:r>
            <a:r>
              <a:rPr lang="tr-TR" dirty="0">
                <a:solidFill>
                  <a:prstClr val="black"/>
                </a:solidFill>
                <a:latin typeface="Times New Roman" panose="02020603050405020304" pitchFamily="18" charset="0"/>
                <a:cs typeface="Times New Roman" panose="02020603050405020304" pitchFamily="18" charset="0"/>
              </a:rPr>
              <a:t>güvence altına alınmıştır. Ülkemizdeki özel eğitim uygulamaları aşağıdaki mevzuat hükümleri doğrultusunda yürütülmektedir.</a:t>
            </a:r>
          </a:p>
          <a:p>
            <a:pPr marL="0" algn="just" eaLnBrk="0" hangingPunct="0">
              <a:spcBef>
                <a:spcPts val="0"/>
              </a:spcBef>
              <a:buNone/>
              <a:defRPr/>
            </a:pPr>
            <a:endParaRPr lang="tr-TR" dirty="0">
              <a:solidFill>
                <a:prstClr val="black"/>
              </a:solidFill>
              <a:latin typeface="Times New Roman" panose="02020603050405020304" pitchFamily="18" charset="0"/>
              <a:cs typeface="Times New Roman" panose="02020603050405020304" pitchFamily="18" charset="0"/>
            </a:endParaRPr>
          </a:p>
          <a:p>
            <a:pPr marL="114300" indent="-342900" algn="just" eaLnBrk="0" hangingPunct="0">
              <a:spcBef>
                <a:spcPts val="0"/>
              </a:spcBef>
              <a:buFont typeface="Wingdings" panose="05000000000000000000" pitchFamily="2" charset="2"/>
              <a:buChar char="§"/>
              <a:defRPr/>
            </a:pPr>
            <a:r>
              <a:rPr lang="tr-TR" dirty="0">
                <a:latin typeface="Times New Roman" panose="02020603050405020304" pitchFamily="18" charset="0"/>
                <a:cs typeface="Times New Roman" panose="02020603050405020304" pitchFamily="18" charset="0"/>
              </a:rPr>
              <a:t>5378 sayılı Engelliler Hakkında Kanun,</a:t>
            </a:r>
          </a:p>
          <a:p>
            <a:pPr marL="114300" indent="-342900" algn="just" eaLnBrk="0" hangingPunct="0">
              <a:spcBef>
                <a:spcPts val="0"/>
              </a:spcBef>
              <a:buFont typeface="Wingdings" panose="05000000000000000000" pitchFamily="2" charset="2"/>
              <a:buChar char="§"/>
              <a:defRPr/>
            </a:pPr>
            <a:r>
              <a:rPr lang="tr-TR" dirty="0">
                <a:latin typeface="Times New Roman" panose="02020603050405020304" pitchFamily="18" charset="0"/>
                <a:cs typeface="Times New Roman" panose="02020603050405020304" pitchFamily="18" charset="0"/>
              </a:rPr>
              <a:t>573 sayılı Özel Eğitim Hakkında Kanun Hükmünde Kararname, </a:t>
            </a:r>
          </a:p>
          <a:p>
            <a:pPr marL="114300" indent="-342900" algn="just" eaLnBrk="0" hangingPunct="0">
              <a:spcBef>
                <a:spcPts val="0"/>
              </a:spcBef>
              <a:buFont typeface="Wingdings" panose="05000000000000000000" pitchFamily="2" charset="2"/>
              <a:buChar char="§"/>
              <a:defRPr/>
            </a:pPr>
            <a:r>
              <a:rPr lang="tr-TR" dirty="0">
                <a:latin typeface="Times New Roman" panose="02020603050405020304" pitchFamily="18" charset="0"/>
                <a:cs typeface="Times New Roman" panose="02020603050405020304" pitchFamily="18" charset="0"/>
              </a:rPr>
              <a:t>652 sayılı Özel Barınma Hizmeti Veren Kurumlar ve Bazı Düzenlemeler Hakkında Kanun Hükmünde Kararname,</a:t>
            </a:r>
          </a:p>
          <a:p>
            <a:pPr marL="114300" indent="-342900" algn="just" eaLnBrk="0" hangingPunct="0">
              <a:spcBef>
                <a:spcPts val="0"/>
              </a:spcBef>
              <a:buFont typeface="Wingdings" panose="05000000000000000000" pitchFamily="2" charset="2"/>
              <a:buChar char="§"/>
              <a:defRPr/>
            </a:pPr>
            <a:r>
              <a:rPr lang="tr-TR" dirty="0">
                <a:latin typeface="Times New Roman" panose="02020603050405020304" pitchFamily="18" charset="0"/>
                <a:cs typeface="Times New Roman" panose="02020603050405020304" pitchFamily="18" charset="0"/>
              </a:rPr>
              <a:t>Özel Eğitim Hizmetleri Yönetmeliği.</a:t>
            </a:r>
          </a:p>
          <a:p>
            <a:endParaRPr lang="tr-TR" dirty="0"/>
          </a:p>
          <a:p>
            <a:endParaRPr lang="tr-TR" dirty="0"/>
          </a:p>
        </p:txBody>
      </p:sp>
    </p:spTree>
    <p:extLst>
      <p:ext uri="{BB962C8B-B14F-4D97-AF65-F5344CB8AC3E}">
        <p14:creationId xmlns:p14="http://schemas.microsoft.com/office/powerpoint/2010/main" val="198463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84784"/>
            <a:ext cx="10515600" cy="4474227"/>
          </a:xfrm>
        </p:spPr>
        <p:txBody>
          <a:bodyPr>
            <a:normAutofit fontScale="92500" lnSpcReduction="10000"/>
          </a:bodyPr>
          <a:lstStyle/>
          <a:p>
            <a:pPr marL="0" indent="0" algn="just" eaLnBrk="0" hangingPunct="0">
              <a:spcBef>
                <a:spcPts val="800"/>
              </a:spcBef>
              <a:buNone/>
              <a:defRPr/>
            </a:pPr>
            <a:r>
              <a:rPr lang="tr-TR" b="1" dirty="0">
                <a:solidFill>
                  <a:prstClr val="black"/>
                </a:solidFill>
                <a:latin typeface="Times New Roman" panose="02020603050405020304" pitchFamily="18" charset="0"/>
                <a:cs typeface="Times New Roman" panose="02020603050405020304" pitchFamily="18" charset="0"/>
              </a:rPr>
              <a:t>Özel eğitime ihtiyacı olan birey: </a:t>
            </a:r>
            <a:r>
              <a:rPr lang="tr-TR" dirty="0">
                <a:solidFill>
                  <a:prstClr val="black"/>
                </a:solidFill>
                <a:latin typeface="Times New Roman" panose="02020603050405020304" pitchFamily="18" charset="0"/>
                <a:cs typeface="Times New Roman" panose="02020603050405020304" pitchFamily="18" charset="0"/>
              </a:rPr>
              <a:t>Çeşitli nedenlerle bireysel ve gelişim özellikleri ile eğitim yeterlilikleri açısından akranlarından beklenilen düzeyden anlamlı farklılık gösteren bireydir.</a:t>
            </a:r>
          </a:p>
          <a:p>
            <a:pPr marL="0" indent="0" algn="just" eaLnBrk="0" hangingPunct="0">
              <a:spcBef>
                <a:spcPts val="800"/>
              </a:spcBef>
              <a:buNone/>
              <a:defRPr/>
            </a:pPr>
            <a:endParaRPr lang="tr-TR" dirty="0">
              <a:solidFill>
                <a:prstClr val="black"/>
              </a:solidFill>
              <a:latin typeface="Times New Roman" panose="02020603050405020304" pitchFamily="18" charset="0"/>
              <a:cs typeface="Times New Roman" panose="02020603050405020304" pitchFamily="18" charset="0"/>
            </a:endParaRPr>
          </a:p>
          <a:p>
            <a:pPr marL="0" indent="0" algn="just" eaLnBrk="0" hangingPunct="0">
              <a:spcBef>
                <a:spcPts val="800"/>
              </a:spcBef>
              <a:buNone/>
              <a:defRPr/>
            </a:pPr>
            <a:r>
              <a:rPr lang="tr-TR" b="1" dirty="0">
                <a:solidFill>
                  <a:prstClr val="black"/>
                </a:solidFill>
                <a:latin typeface="Times New Roman" panose="02020603050405020304" pitchFamily="18" charset="0"/>
                <a:cs typeface="Times New Roman" panose="02020603050405020304" pitchFamily="18" charset="0"/>
              </a:rPr>
              <a:t>Tanılama:</a:t>
            </a:r>
            <a:r>
              <a:rPr lang="tr-TR" dirty="0">
                <a:solidFill>
                  <a:prstClr val="black"/>
                </a:solidFill>
                <a:latin typeface="Times New Roman" panose="02020603050405020304" pitchFamily="18" charset="0"/>
                <a:cs typeface="Times New Roman" panose="02020603050405020304" pitchFamily="18" charset="0"/>
              </a:rPr>
              <a:t> Özel eğitime ihtiyacı olan bireylerin tüm gelişim alanlarındaki özellikleri ile yeterli ve yetersiz yönlerinin, bireysel özelliklerinin ve ilgilerinin belirlenmesi amacıyla tıbbî, </a:t>
            </a:r>
            <a:r>
              <a:rPr lang="tr-TR" dirty="0" err="1">
                <a:solidFill>
                  <a:prstClr val="black"/>
                </a:solidFill>
                <a:latin typeface="Times New Roman" panose="02020603050405020304" pitchFamily="18" charset="0"/>
                <a:cs typeface="Times New Roman" panose="02020603050405020304" pitchFamily="18" charset="0"/>
              </a:rPr>
              <a:t>psikososyal</a:t>
            </a:r>
            <a:r>
              <a:rPr lang="tr-TR" dirty="0">
                <a:solidFill>
                  <a:prstClr val="black"/>
                </a:solidFill>
                <a:latin typeface="Times New Roman" panose="02020603050405020304" pitchFamily="18" charset="0"/>
                <a:cs typeface="Times New Roman" panose="02020603050405020304" pitchFamily="18" charset="0"/>
              </a:rPr>
              <a:t> ve eğitim alanlarında yapılan değerlendirme sürecidir.</a:t>
            </a:r>
          </a:p>
          <a:p>
            <a:pPr marL="0" indent="0" algn="just" eaLnBrk="0" hangingPunct="0">
              <a:spcBef>
                <a:spcPts val="800"/>
              </a:spcBef>
              <a:buNone/>
              <a:defRPr/>
            </a:pPr>
            <a:endParaRPr lang="tr-TR" dirty="0">
              <a:solidFill>
                <a:prstClr val="black"/>
              </a:solidFill>
              <a:latin typeface="Times New Roman" panose="02020603050405020304" pitchFamily="18" charset="0"/>
              <a:cs typeface="Times New Roman" panose="02020603050405020304" pitchFamily="18" charset="0"/>
            </a:endParaRPr>
          </a:p>
          <a:p>
            <a:pPr algn="just" eaLnBrk="0" hangingPunct="0">
              <a:spcBef>
                <a:spcPts val="800"/>
              </a:spcBef>
              <a:buFont typeface="Wingdings" panose="05000000000000000000" pitchFamily="2" charset="2"/>
              <a:buChar char="ü"/>
              <a:defRPr/>
            </a:pPr>
            <a:r>
              <a:rPr lang="tr-TR" dirty="0">
                <a:latin typeface="Times New Roman" panose="02020603050405020304" pitchFamily="18" charset="0"/>
                <a:cs typeface="Times New Roman" panose="02020603050405020304" pitchFamily="18" charset="0"/>
              </a:rPr>
              <a:t>Tıbbi tanılama sağlık kuruluşlarında,</a:t>
            </a:r>
          </a:p>
          <a:p>
            <a:pPr algn="just" eaLnBrk="0" hangingPunct="0">
              <a:spcBef>
                <a:spcPts val="800"/>
              </a:spcBef>
              <a:buFont typeface="Wingdings" panose="05000000000000000000" pitchFamily="2" charset="2"/>
              <a:buChar char="ü"/>
              <a:defRPr/>
            </a:pPr>
            <a:r>
              <a:rPr lang="tr-TR" dirty="0">
                <a:solidFill>
                  <a:prstClr val="black"/>
                </a:solidFill>
                <a:latin typeface="Times New Roman" panose="02020603050405020304" pitchFamily="18" charset="0"/>
                <a:cs typeface="Times New Roman" panose="02020603050405020304" pitchFamily="18" charset="0"/>
              </a:rPr>
              <a:t>Eğitsel değerlendirme ve tanılama ise  Rehberlik Araştırma Merkezlerinde oluşturulan özel eğitim değerlendirme kurullarınca yapılmaktadır. </a:t>
            </a:r>
          </a:p>
          <a:p>
            <a:endParaRPr lang="tr-TR" dirty="0"/>
          </a:p>
        </p:txBody>
      </p:sp>
    </p:spTree>
    <p:extLst>
      <p:ext uri="{BB962C8B-B14F-4D97-AF65-F5344CB8AC3E}">
        <p14:creationId xmlns:p14="http://schemas.microsoft.com/office/powerpoint/2010/main" val="150302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7408" y="1124744"/>
            <a:ext cx="10515600" cy="868285"/>
          </a:xfrm>
        </p:spPr>
        <p:txBody>
          <a:bodyPr>
            <a:normAutofit fontScale="90000"/>
          </a:bodyPr>
          <a:lstStyle/>
          <a:p>
            <a:pPr algn="ctr"/>
            <a:r>
              <a:rPr lang="tr-TR" b="1" dirty="0" smtClean="0">
                <a:latin typeface="Open Sans" panose="020B0606030504020204" pitchFamily="34" charset="0"/>
                <a:ea typeface="Open Sans" panose="020B0606030504020204" pitchFamily="34" charset="0"/>
                <a:cs typeface="Open Sans" panose="020B0606030504020204" pitchFamily="34" charset="0"/>
              </a:rPr>
              <a:t/>
            </a:r>
            <a:br>
              <a:rPr lang="tr-TR" b="1" dirty="0" smtClean="0">
                <a:latin typeface="Open Sans" panose="020B0606030504020204" pitchFamily="34" charset="0"/>
                <a:ea typeface="Open Sans" panose="020B0606030504020204" pitchFamily="34" charset="0"/>
                <a:cs typeface="Open Sans" panose="020B0606030504020204" pitchFamily="34" charset="0"/>
              </a:rPr>
            </a:br>
            <a:r>
              <a:rPr lang="tr-TR" b="1" dirty="0">
                <a:latin typeface="Open Sans" panose="020B0606030504020204" pitchFamily="34" charset="0"/>
                <a:ea typeface="Open Sans" panose="020B0606030504020204" pitchFamily="34" charset="0"/>
                <a:cs typeface="Open Sans" panose="020B0606030504020204" pitchFamily="34" charset="0"/>
              </a:rPr>
              <a:t/>
            </a:r>
            <a:br>
              <a:rPr lang="tr-TR" b="1" dirty="0">
                <a:latin typeface="Open Sans" panose="020B0606030504020204" pitchFamily="34" charset="0"/>
                <a:ea typeface="Open Sans" panose="020B0606030504020204" pitchFamily="34" charset="0"/>
                <a:cs typeface="Open Sans" panose="020B0606030504020204" pitchFamily="34" charset="0"/>
              </a:rPr>
            </a:br>
            <a:r>
              <a:rPr lang="tr-TR" b="1" dirty="0" smtClean="0">
                <a:latin typeface="Open Sans" panose="020B0606030504020204" pitchFamily="34" charset="0"/>
                <a:ea typeface="Open Sans" panose="020B0606030504020204" pitchFamily="34" charset="0"/>
                <a:cs typeface="Open Sans" panose="020B0606030504020204" pitchFamily="34" charset="0"/>
              </a:rPr>
              <a:t>Müracaat</a:t>
            </a:r>
            <a:endParaRPr lang="tr-TR" dirty="0"/>
          </a:p>
        </p:txBody>
      </p:sp>
      <p:sp>
        <p:nvSpPr>
          <p:cNvPr id="3" name="İçerik Yer Tutucusu 2"/>
          <p:cNvSpPr>
            <a:spLocks noGrp="1"/>
          </p:cNvSpPr>
          <p:nvPr>
            <p:ph idx="1"/>
          </p:nvPr>
        </p:nvSpPr>
        <p:spPr>
          <a:xfrm>
            <a:off x="838200" y="1988840"/>
            <a:ext cx="10515600" cy="3970171"/>
          </a:xfrm>
        </p:spPr>
        <p:txBody>
          <a:bodyPr/>
          <a:lstStyle/>
          <a:p>
            <a:endParaRPr lang="tr-TR" altLang="tr-TR" b="1" dirty="0" smtClean="0">
              <a:solidFill>
                <a:srgbClr val="88ECDE"/>
              </a:solidFill>
              <a:latin typeface="Verdana" pitchFamily="34" charset="0"/>
            </a:endParaRPr>
          </a:p>
          <a:p>
            <a:endParaRPr lang="tr-TR" altLang="tr-TR" b="1" dirty="0">
              <a:solidFill>
                <a:srgbClr val="88ECDE"/>
              </a:solidFill>
              <a:latin typeface="Verdana" pitchFamily="34" charset="0"/>
            </a:endParaRPr>
          </a:p>
          <a:p>
            <a:r>
              <a:rPr lang="tr-TR" altLang="tr-TR" b="1" dirty="0" smtClean="0">
                <a:solidFill>
                  <a:srgbClr val="88ECDE"/>
                </a:solidFill>
                <a:latin typeface="Verdana" pitchFamily="34" charset="0"/>
              </a:rPr>
              <a:t>Velisi</a:t>
            </a:r>
          </a:p>
          <a:p>
            <a:r>
              <a:rPr lang="tr-TR" altLang="tr-TR" b="1" dirty="0">
                <a:solidFill>
                  <a:srgbClr val="FFCC66"/>
                </a:solidFill>
                <a:latin typeface="Verdana" pitchFamily="34" charset="0"/>
              </a:rPr>
              <a:t>Bireyin kendisi</a:t>
            </a:r>
            <a:endParaRPr lang="en-US" altLang="tr-TR" b="1" dirty="0">
              <a:solidFill>
                <a:srgbClr val="FFCC66"/>
              </a:solidFill>
              <a:latin typeface="Verdana" pitchFamily="34" charset="0"/>
            </a:endParaRPr>
          </a:p>
          <a:p>
            <a:r>
              <a:rPr lang="tr-TR" altLang="tr-TR" b="1" dirty="0">
                <a:solidFill>
                  <a:srgbClr val="AFCEF7"/>
                </a:solidFill>
                <a:latin typeface="Verdana" pitchFamily="34" charset="0"/>
              </a:rPr>
              <a:t>Okul/kurumu</a:t>
            </a:r>
            <a:endParaRPr lang="en-US" altLang="tr-TR" b="1" dirty="0">
              <a:solidFill>
                <a:srgbClr val="AFCEF7"/>
              </a:solidFill>
              <a:latin typeface="Verdana" pitchFamily="34" charset="0"/>
            </a:endParaRPr>
          </a:p>
          <a:p>
            <a:endParaRPr lang="en-US" altLang="tr-TR" b="1" dirty="0">
              <a:solidFill>
                <a:srgbClr val="88ECDE"/>
              </a:solidFill>
              <a:latin typeface="Verdana" pitchFamily="34" charset="0"/>
            </a:endParaRPr>
          </a:p>
          <a:p>
            <a:endParaRPr lang="tr-TR" dirty="0"/>
          </a:p>
        </p:txBody>
      </p:sp>
    </p:spTree>
    <p:extLst>
      <p:ext uri="{BB962C8B-B14F-4D97-AF65-F5344CB8AC3E}">
        <p14:creationId xmlns:p14="http://schemas.microsoft.com/office/powerpoint/2010/main" val="213688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a:latin typeface="Open Sans" panose="020B0606030504020204" pitchFamily="34" charset="0"/>
                <a:ea typeface="Open Sans" panose="020B0606030504020204" pitchFamily="34" charset="0"/>
                <a:cs typeface="Open Sans" panose="020B0606030504020204" pitchFamily="34" charset="0"/>
              </a:rPr>
              <a:t>Özel Eğitim Hizmetleri</a:t>
            </a:r>
            <a:br>
              <a:rPr lang="tr-TR" b="1" dirty="0">
                <a:latin typeface="Open Sans" panose="020B0606030504020204" pitchFamily="34" charset="0"/>
                <a:ea typeface="Open Sans" panose="020B0606030504020204" pitchFamily="34" charset="0"/>
                <a:cs typeface="Open Sans" panose="020B0606030504020204" pitchFamily="34" charset="0"/>
              </a:rPr>
            </a:br>
            <a:r>
              <a:rPr lang="tr-TR" b="1" dirty="0">
                <a:latin typeface="Open Sans" panose="020B0606030504020204" pitchFamily="34" charset="0"/>
                <a:ea typeface="Open Sans" panose="020B0606030504020204" pitchFamily="34" charset="0"/>
                <a:cs typeface="Open Sans" panose="020B0606030504020204" pitchFamily="34" charset="0"/>
              </a:rPr>
              <a:t>Bölümü</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2708920"/>
            <a:ext cx="10515600" cy="3250091"/>
          </a:xfrm>
        </p:spPr>
        <p:txBody>
          <a:bodyPr>
            <a:normAutofit fontScale="92500" lnSpcReduction="10000"/>
          </a:bodyPr>
          <a:lstStyle/>
          <a:p>
            <a:pPr algn="just">
              <a:buNone/>
            </a:pPr>
            <a:r>
              <a:rPr lang="tr-TR" dirty="0">
                <a:latin typeface="Times New Roman" pitchFamily="18" charset="0"/>
                <a:cs typeface="Times New Roman" pitchFamily="18" charset="0"/>
              </a:rPr>
              <a:t>Özel eğitime ihtiyacı olan öğrencilere ilişkin; </a:t>
            </a:r>
          </a:p>
          <a:p>
            <a:pPr marL="144000" algn="just">
              <a:lnSpc>
                <a:spcPct val="100000"/>
              </a:lnSpc>
              <a:spcBef>
                <a:spcPts val="0"/>
              </a:spcBef>
              <a:buNone/>
            </a:pPr>
            <a:endParaRPr lang="tr-TR" dirty="0">
              <a:latin typeface="Times New Roman" pitchFamily="18" charset="0"/>
              <a:cs typeface="Times New Roman" pitchFamily="18" charset="0"/>
            </a:endParaRPr>
          </a:p>
          <a:p>
            <a:pPr marL="720000" algn="just">
              <a:buFont typeface="Wingdings" panose="05000000000000000000" pitchFamily="2" charset="2"/>
              <a:buChar char="Ø"/>
            </a:pPr>
            <a:r>
              <a:rPr lang="tr-TR" dirty="0">
                <a:latin typeface="Times New Roman" pitchFamily="18" charset="0"/>
                <a:cs typeface="Times New Roman" pitchFamily="18" charset="0"/>
              </a:rPr>
              <a:t> Eğitsel değerlendirme ve tanılama</a:t>
            </a:r>
          </a:p>
          <a:p>
            <a:pPr marL="720000" algn="just">
              <a:buFont typeface="Wingdings" panose="05000000000000000000" pitchFamily="2" charset="2"/>
              <a:buChar char="Ø"/>
            </a:pPr>
            <a:r>
              <a:rPr lang="tr-TR" dirty="0">
                <a:latin typeface="Times New Roman" pitchFamily="18" charset="0"/>
                <a:cs typeface="Times New Roman" pitchFamily="18" charset="0"/>
              </a:rPr>
              <a:t> Yönlendirme</a:t>
            </a:r>
          </a:p>
          <a:p>
            <a:pPr marL="720000" algn="just">
              <a:buFont typeface="Wingdings" panose="05000000000000000000" pitchFamily="2" charset="2"/>
              <a:buChar char="Ø"/>
            </a:pPr>
            <a:r>
              <a:rPr lang="tr-TR" dirty="0">
                <a:latin typeface="Times New Roman" pitchFamily="18" charset="0"/>
                <a:cs typeface="Times New Roman" pitchFamily="18" charset="0"/>
              </a:rPr>
              <a:t> Aileyi bilgilendirme </a:t>
            </a:r>
          </a:p>
          <a:p>
            <a:pPr marL="720000" algn="just">
              <a:buFont typeface="Wingdings" panose="05000000000000000000" pitchFamily="2" charset="2"/>
              <a:buChar char="Ø"/>
            </a:pPr>
            <a:r>
              <a:rPr lang="tr-TR" dirty="0">
                <a:latin typeface="Times New Roman" pitchFamily="18" charset="0"/>
                <a:cs typeface="Times New Roman" pitchFamily="18" charset="0"/>
              </a:rPr>
              <a:t> İzleme</a:t>
            </a:r>
          </a:p>
          <a:p>
            <a:pPr algn="just">
              <a:buNone/>
            </a:pPr>
            <a:r>
              <a:rPr lang="tr-TR" dirty="0">
                <a:latin typeface="Times New Roman" pitchFamily="18" charset="0"/>
                <a:cs typeface="Times New Roman" pitchFamily="18" charset="0"/>
              </a:rPr>
              <a:t>   çalışmaları Özel Eğitim Hizmetleri Bölümü tarafından yürütülmektedir. </a:t>
            </a:r>
          </a:p>
          <a:p>
            <a:pPr algn="just">
              <a:buNone/>
            </a:pPr>
            <a:endParaRPr lang="tr-TR" dirty="0"/>
          </a:p>
        </p:txBody>
      </p:sp>
    </p:spTree>
    <p:extLst>
      <p:ext uri="{BB962C8B-B14F-4D97-AF65-F5344CB8AC3E}">
        <p14:creationId xmlns:p14="http://schemas.microsoft.com/office/powerpoint/2010/main" val="231577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Open Sans" panose="020B0606030504020204" pitchFamily="34" charset="0"/>
                <a:ea typeface="Open Sans" panose="020B0606030504020204" pitchFamily="34" charset="0"/>
                <a:cs typeface="Open Sans" panose="020B0606030504020204" pitchFamily="34" charset="0"/>
              </a:rPr>
              <a:t>Özel Eğitim Değerlendirme Kurul Raporu</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p:txBody>
          <a:bodyPr/>
          <a:lstStyle/>
          <a:p>
            <a:pPr algn="just"/>
            <a:r>
              <a:rPr lang="tr-TR" b="1" u="sng" dirty="0">
                <a:latin typeface="Times New Roman" pitchFamily="18" charset="0"/>
                <a:cs typeface="Times New Roman" pitchFamily="18" charset="0"/>
              </a:rPr>
              <a:t>Destek Eğitim Raporu:</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Özel Öğretim Kurumlarına bağlı rehabilitasyon merkezlerinde kullanılmak üzere düzenlenir.</a:t>
            </a:r>
          </a:p>
          <a:p>
            <a:pPr algn="just"/>
            <a:r>
              <a:rPr lang="tr-TR" b="1" u="sng" dirty="0">
                <a:latin typeface="Times New Roman" pitchFamily="18" charset="0"/>
                <a:cs typeface="Times New Roman" pitchFamily="18" charset="0"/>
              </a:rPr>
              <a:t>Yönlendirme Raporu</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Resmi okul/kurumlara yönlendirme amaçlı kullanılmak üzere düzenlenir.</a:t>
            </a:r>
          </a:p>
          <a:p>
            <a:endParaRPr lang="tr-TR" dirty="0"/>
          </a:p>
        </p:txBody>
      </p:sp>
    </p:spTree>
    <p:extLst>
      <p:ext uri="{BB962C8B-B14F-4D97-AF65-F5344CB8AC3E}">
        <p14:creationId xmlns:p14="http://schemas.microsoft.com/office/powerpoint/2010/main" val="2723180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83432" y="1196752"/>
            <a:ext cx="10515600" cy="1080120"/>
          </a:xfrm>
        </p:spPr>
        <p:txBody>
          <a:bodyPr/>
          <a:lstStyle/>
          <a:p>
            <a:pPr algn="ctr"/>
            <a:r>
              <a:rPr lang="tr-TR" dirty="0">
                <a:latin typeface="Open Sans" panose="020B0606030504020204" pitchFamily="34" charset="0"/>
                <a:ea typeface="Open Sans" panose="020B0606030504020204" pitchFamily="34" charset="0"/>
                <a:cs typeface="Open Sans" panose="020B0606030504020204" pitchFamily="34" charset="0"/>
              </a:rPr>
              <a:t>Tanılama Süreci</a:t>
            </a:r>
            <a:endParaRPr lang="tr-TR" dirty="0"/>
          </a:p>
        </p:txBody>
      </p:sp>
      <p:sp>
        <p:nvSpPr>
          <p:cNvPr id="3" name="İçerik Yer Tutucusu 2"/>
          <p:cNvSpPr>
            <a:spLocks noGrp="1"/>
          </p:cNvSpPr>
          <p:nvPr>
            <p:ph idx="1"/>
          </p:nvPr>
        </p:nvSpPr>
        <p:spPr>
          <a:xfrm>
            <a:off x="838200" y="2492896"/>
            <a:ext cx="10515600" cy="3466115"/>
          </a:xfrm>
        </p:spPr>
        <p:txBody>
          <a:bodyPr/>
          <a:lstStyle/>
          <a:p>
            <a:r>
              <a:rPr lang="tr-TR" dirty="0" smtClean="0"/>
              <a:t>Randevu Alma</a:t>
            </a:r>
          </a:p>
          <a:p>
            <a:r>
              <a:rPr lang="tr-TR" dirty="0" smtClean="0"/>
              <a:t>İnceleme Süreci</a:t>
            </a:r>
          </a:p>
          <a:p>
            <a:r>
              <a:rPr lang="tr-TR" dirty="0" smtClean="0"/>
              <a:t>Kurul Toplantısı</a:t>
            </a:r>
          </a:p>
          <a:p>
            <a:r>
              <a:rPr lang="tr-TR" dirty="0" smtClean="0"/>
              <a:t>Rapor Teslimi</a:t>
            </a:r>
            <a:endParaRPr lang="tr-TR" dirty="0"/>
          </a:p>
        </p:txBody>
      </p:sp>
    </p:spTree>
    <p:extLst>
      <p:ext uri="{BB962C8B-B14F-4D97-AF65-F5344CB8AC3E}">
        <p14:creationId xmlns:p14="http://schemas.microsoft.com/office/powerpoint/2010/main" val="109145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60634" y="1124745"/>
            <a:ext cx="10515600" cy="1368152"/>
          </a:xfrm>
        </p:spPr>
        <p:txBody>
          <a:bodyPr>
            <a:normAutofit fontScale="90000"/>
          </a:bodyPr>
          <a:lstStyle/>
          <a:p>
            <a:r>
              <a:rPr lang="tr-TR" b="1" dirty="0">
                <a:latin typeface="Open Sans" panose="020B0606030504020204" pitchFamily="34" charset="0"/>
                <a:ea typeface="Open Sans" panose="020B0606030504020204" pitchFamily="34" charset="0"/>
                <a:cs typeface="Open Sans" panose="020B0606030504020204" pitchFamily="34" charset="0"/>
              </a:rPr>
              <a:t>Eğitsel Değerlendirme ve Tanılama İçin Gerekli Belgeler</a:t>
            </a:r>
            <a:br>
              <a:rPr lang="tr-TR" b="1" dirty="0">
                <a:latin typeface="Open Sans" panose="020B0606030504020204" pitchFamily="34" charset="0"/>
                <a:ea typeface="Open Sans" panose="020B0606030504020204" pitchFamily="34" charset="0"/>
                <a:cs typeface="Open Sans" panose="020B0606030504020204" pitchFamily="34" charset="0"/>
              </a:rPr>
            </a:br>
            <a:endParaRPr lang="tr-TR" dirty="0"/>
          </a:p>
        </p:txBody>
      </p:sp>
      <p:sp>
        <p:nvSpPr>
          <p:cNvPr id="3" name="İçerik Yer Tutucusu 2"/>
          <p:cNvSpPr>
            <a:spLocks noGrp="1"/>
          </p:cNvSpPr>
          <p:nvPr>
            <p:ph idx="1"/>
          </p:nvPr>
        </p:nvSpPr>
        <p:spPr>
          <a:xfrm>
            <a:off x="838200" y="1844824"/>
            <a:ext cx="10515600" cy="4536504"/>
          </a:xfrm>
        </p:spPr>
        <p:txBody>
          <a:bodyPr>
            <a:normAutofit fontScale="92500" lnSpcReduction="10000"/>
          </a:bodyPr>
          <a:lstStyle/>
          <a:p>
            <a:pPr marL="540000" algn="just">
              <a:spcBef>
                <a:spcPts val="600"/>
              </a:spcBef>
              <a:spcAft>
                <a:spcPts val="600"/>
              </a:spcAft>
              <a:buFont typeface="Wingdings" panose="05000000000000000000" pitchFamily="2" charset="2"/>
              <a:buChar char="ü"/>
            </a:pPr>
            <a:r>
              <a:rPr lang="tr-TR" dirty="0"/>
              <a:t> </a:t>
            </a:r>
            <a:r>
              <a:rPr lang="tr-TR" dirty="0">
                <a:latin typeface="Times New Roman" pitchFamily="18" charset="0"/>
                <a:cs typeface="Times New Roman" pitchFamily="18" charset="0"/>
              </a:rPr>
              <a:t>Bireyin, velisinin ya da okul ve yönetiminin </a:t>
            </a:r>
            <a:r>
              <a:rPr lang="tr-TR" b="1" dirty="0">
                <a:latin typeface="Times New Roman" pitchFamily="18" charset="0"/>
                <a:cs typeface="Times New Roman" pitchFamily="18" charset="0"/>
              </a:rPr>
              <a:t>yazılı başvurusu</a:t>
            </a:r>
            <a:r>
              <a:rPr lang="tr-TR" dirty="0">
                <a:latin typeface="Times New Roman" pitchFamily="18" charset="0"/>
                <a:cs typeface="Times New Roman" pitchFamily="18" charset="0"/>
              </a:rPr>
              <a:t>,  </a:t>
            </a:r>
          </a:p>
          <a:p>
            <a:pPr marL="540000" algn="just">
              <a:spcBef>
                <a:spcPts val="600"/>
              </a:spcBef>
              <a:spcAft>
                <a:spcPts val="600"/>
              </a:spcAft>
              <a:buFont typeface="Wingdings" panose="05000000000000000000" pitchFamily="2" charset="2"/>
              <a:buChar char="ü"/>
            </a:pPr>
            <a:r>
              <a:rPr lang="tr-TR" dirty="0">
                <a:latin typeface="Times New Roman" pitchFamily="18" charset="0"/>
                <a:cs typeface="Times New Roman" pitchFamily="18" charset="0"/>
              </a:rPr>
              <a:t>Okula kayıtlı olan öğrenciler için </a:t>
            </a:r>
            <a:r>
              <a:rPr lang="tr-TR" b="1" dirty="0">
                <a:latin typeface="Times New Roman" pitchFamily="18" charset="0"/>
                <a:cs typeface="Times New Roman" pitchFamily="18" charset="0"/>
              </a:rPr>
              <a:t>Eğitsel  Değerlendirme İstek Formu,</a:t>
            </a:r>
          </a:p>
          <a:p>
            <a:pPr marL="540000" algn="just">
              <a:spcBef>
                <a:spcPts val="600"/>
              </a:spcBef>
              <a:spcAft>
                <a:spcPts val="600"/>
              </a:spcAft>
              <a:buFont typeface="Wingdings" panose="05000000000000000000" pitchFamily="2" charset="2"/>
              <a:buChar char="ü"/>
            </a:pPr>
            <a:r>
              <a:rPr lang="tr-TR" dirty="0">
                <a:latin typeface="Times New Roman" pitchFamily="18" charset="0"/>
                <a:cs typeface="Times New Roman" pitchFamily="18" charset="0"/>
              </a:rPr>
              <a:t>Özel Öğretim Kurumları Kanunu kapsamında hizmet sunan kurumlarda destek eğitim hizmeti almak üzere yapılan başvurularda </a:t>
            </a:r>
            <a:r>
              <a:rPr lang="tr-TR" dirty="0" smtClean="0">
                <a:latin typeface="Times New Roman" pitchFamily="18" charset="0"/>
                <a:cs typeface="Times New Roman" pitchFamily="18" charset="0"/>
              </a:rPr>
              <a:t>Çocuklar İçin Özel Gereksinim Raporu(ÇÖZGER) veya Erişkinler Sağlık Kurulu Raporu </a:t>
            </a:r>
          </a:p>
          <a:p>
            <a:pPr marL="540000" algn="just">
              <a:spcBef>
                <a:spcPts val="600"/>
              </a:spcBef>
              <a:spcAft>
                <a:spcPts val="600"/>
              </a:spcAft>
              <a:buFont typeface="Wingdings" panose="05000000000000000000" pitchFamily="2" charset="2"/>
              <a:buChar char="ü"/>
            </a:pPr>
            <a:r>
              <a:rPr lang="tr-TR" dirty="0" smtClean="0">
                <a:latin typeface="Times New Roman" pitchFamily="18" charset="0"/>
                <a:cs typeface="Times New Roman" pitchFamily="18" charset="0"/>
              </a:rPr>
              <a:t>Özel </a:t>
            </a:r>
            <a:r>
              <a:rPr lang="tr-TR" dirty="0">
                <a:latin typeface="Times New Roman" pitchFamily="18" charset="0"/>
                <a:cs typeface="Times New Roman" pitchFamily="18" charset="0"/>
              </a:rPr>
              <a:t>Öğretim Kurumları Kanunu kapsamında hizmet sunan kurumlarda destek eğitim hizmeti alan bireylerin raporlarının yenilenmesi için yapılan başvurularda ilgili kurumca düzenlenecek </a:t>
            </a:r>
            <a:r>
              <a:rPr lang="tr-TR" b="1" dirty="0">
                <a:latin typeface="Times New Roman" pitchFamily="18" charset="0"/>
                <a:cs typeface="Times New Roman" pitchFamily="18" charset="0"/>
              </a:rPr>
              <a:t>Dönem Sonu Bireysel Performans Değerlendirme Formu</a:t>
            </a:r>
          </a:p>
          <a:p>
            <a:pPr marL="540000" algn="just">
              <a:spcBef>
                <a:spcPts val="600"/>
              </a:spcBef>
              <a:spcAft>
                <a:spcPts val="600"/>
              </a:spcAft>
              <a:buNone/>
            </a:pPr>
            <a:r>
              <a:rPr lang="tr-TR" dirty="0">
                <a:effectLst>
                  <a:outerShdw blurRad="38100" dist="38100" dir="2700000" algn="tl">
                    <a:srgbClr val="000000">
                      <a:alpha val="43137"/>
                    </a:srgbClr>
                  </a:outerShdw>
                </a:effectLst>
                <a:latin typeface="Times New Roman" pitchFamily="18" charset="0"/>
                <a:cs typeface="Times New Roman" pitchFamily="18" charset="0"/>
              </a:rPr>
              <a:t>istenir.</a:t>
            </a:r>
          </a:p>
          <a:p>
            <a:endParaRPr lang="tr-TR" dirty="0"/>
          </a:p>
        </p:txBody>
      </p:sp>
    </p:spTree>
    <p:extLst>
      <p:ext uri="{BB962C8B-B14F-4D97-AF65-F5344CB8AC3E}">
        <p14:creationId xmlns:p14="http://schemas.microsoft.com/office/powerpoint/2010/main" val="109534811"/>
      </p:ext>
    </p:extLst>
  </p:cSld>
  <p:clrMapOvr>
    <a:masterClrMapping/>
  </p:clrMapOvr>
</p:sld>
</file>

<file path=ppt/theme/theme1.xml><?xml version="1.0" encoding="utf-8"?>
<a:theme xmlns:a="http://schemas.openxmlformats.org/drawingml/2006/main" name="YENİ RAM ŞABL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ema2" id="{04AD265F-D8C9-4824-983A-71A4730685A4}" vid="{AA5A4F54-EB85-4944-BA2C-8DC6751B2028}"/>
    </a:ext>
  </a:extLst>
</a:theme>
</file>

<file path=docProps/app.xml><?xml version="1.0" encoding="utf-8"?>
<Properties xmlns="http://schemas.openxmlformats.org/officeDocument/2006/extended-properties" xmlns:vt="http://schemas.openxmlformats.org/officeDocument/2006/docPropsVTypes">
  <Template>YENİ RAM ŞABLON</Template>
  <TotalTime>54</TotalTime>
  <Words>1174</Words>
  <Application>Microsoft Office PowerPoint</Application>
  <PresentationFormat>Özel</PresentationFormat>
  <Paragraphs>115</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YENİ RAM ŞABLON</vt:lpstr>
      <vt:lpstr>PowerPoint Sunusu</vt:lpstr>
      <vt:lpstr>PowerPoint Sunusu</vt:lpstr>
      <vt:lpstr>Mevzuat </vt:lpstr>
      <vt:lpstr>PowerPoint Sunusu</vt:lpstr>
      <vt:lpstr>  Müracaat</vt:lpstr>
      <vt:lpstr>Özel Eğitim Hizmetleri Bölümü </vt:lpstr>
      <vt:lpstr>Özel Eğitim Değerlendirme Kurul Raporu </vt:lpstr>
      <vt:lpstr>Tanılama Süreci</vt:lpstr>
      <vt:lpstr>Eğitsel Değerlendirme ve Tanılama İçin Gerekli Belgeler </vt:lpstr>
      <vt:lpstr>Eğitsel Değerlendirme  ve Tanılama Süreci</vt:lpstr>
      <vt:lpstr>Eğitsel Değerlendirmenin  Temel İlkeleri </vt:lpstr>
      <vt:lpstr>PowerPoint Sunusu</vt:lpstr>
      <vt:lpstr>Yönlendirme </vt:lpstr>
      <vt:lpstr>Önerilen Özel Eğitim Hizmetleri </vt:lpstr>
      <vt:lpstr>Erken Çocukluk Dönemi Eğitimi </vt:lpstr>
      <vt:lpstr>Okul Öncesi Eğitimi  </vt:lpstr>
      <vt:lpstr>Kaynaştırma/Bütünleştirme </vt:lpstr>
      <vt:lpstr>Özel Eğitim Okul ve Kurumları  </vt:lpstr>
      <vt:lpstr>Hastanede Eğitim Hizmeti </vt:lpstr>
      <vt:lpstr>Evde Eğitim Hizmeti </vt:lpstr>
      <vt:lpstr>Yaygın Eğitim Hizmeti </vt:lpstr>
      <vt:lpstr>Destek Eğitim Odaları </vt:lpstr>
      <vt:lpstr>Aile Bilgilendirme </vt:lpstr>
      <vt:lpstr>İzleme</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destek</dc:creator>
  <cp:lastModifiedBy>destek</cp:lastModifiedBy>
  <cp:revision>4</cp:revision>
  <dcterms:created xsi:type="dcterms:W3CDTF">2021-03-09T07:37:45Z</dcterms:created>
  <dcterms:modified xsi:type="dcterms:W3CDTF">2021-03-09T08:31:59Z</dcterms:modified>
</cp:coreProperties>
</file>