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Dikdörtgen 6"/>
          <p:cNvSpPr/>
          <p:nvPr/>
        </p:nvSpPr>
        <p:spPr>
          <a:xfrm>
            <a:off x="0" y="0"/>
            <a:ext cx="12192000" cy="1430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3389" y="530058"/>
            <a:ext cx="2526431" cy="2580373"/>
          </a:xfrm>
          <a:prstGeom prst="rect">
            <a:avLst/>
          </a:prstGeom>
        </p:spPr>
      </p:pic>
      <p:sp>
        <p:nvSpPr>
          <p:cNvPr id="9" name="Dikdörtgen 8"/>
          <p:cNvSpPr/>
          <p:nvPr/>
        </p:nvSpPr>
        <p:spPr>
          <a:xfrm>
            <a:off x="0" y="5896814"/>
            <a:ext cx="12192000" cy="9611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3359435" y="3811125"/>
            <a:ext cx="5034337" cy="1384995"/>
          </a:xfrm>
          <a:prstGeom prst="rect">
            <a:avLst/>
          </a:prstGeom>
          <a:noFill/>
        </p:spPr>
        <p:txBody>
          <a:bodyPr wrap="square" rtlCol="0">
            <a:spAutoFit/>
          </a:bodyPr>
          <a:lstStyle/>
          <a:p>
            <a:pPr algn="ctr"/>
            <a:r>
              <a:rPr lang="tr-TR" sz="2800" dirty="0" smtClean="0">
                <a:latin typeface="Arial Black" panose="020B0A04020102020204" pitchFamily="34" charset="0"/>
              </a:rPr>
              <a:t>ELBİSTAN</a:t>
            </a:r>
            <a:r>
              <a:rPr lang="tr-TR" sz="2800" baseline="0" dirty="0" smtClean="0">
                <a:latin typeface="Arial Black" panose="020B0A04020102020204" pitchFamily="34" charset="0"/>
              </a:rPr>
              <a:t> REHBERLİK </a:t>
            </a:r>
          </a:p>
          <a:p>
            <a:pPr algn="ctr"/>
            <a:r>
              <a:rPr lang="tr-TR" sz="2800" baseline="0" dirty="0" smtClean="0">
                <a:latin typeface="Arial Black" panose="020B0A04020102020204" pitchFamily="34" charset="0"/>
              </a:rPr>
              <a:t>VE </a:t>
            </a:r>
          </a:p>
          <a:p>
            <a:pPr algn="ctr"/>
            <a:r>
              <a:rPr lang="tr-TR" sz="2800" baseline="0" dirty="0" smtClean="0">
                <a:latin typeface="Arial Black" panose="020B0A04020102020204" pitchFamily="34" charset="0"/>
              </a:rPr>
              <a:t>ARAŞTIRMA MERKEZİ</a:t>
            </a:r>
            <a:endParaRPr lang="tr-TR" sz="2800" dirty="0">
              <a:latin typeface="Arial Black" panose="020B0A04020102020204" pitchFamily="34" charset="0"/>
            </a:endParaRPr>
          </a:p>
        </p:txBody>
      </p:sp>
    </p:spTree>
    <p:extLst>
      <p:ext uri="{BB962C8B-B14F-4D97-AF65-F5344CB8AC3E}">
        <p14:creationId xmlns:p14="http://schemas.microsoft.com/office/powerpoint/2010/main" val="158742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486671-B2BE-4438-8251-D2F82273BB09}" type="datetimeFigureOut">
              <a:rPr lang="tr-TR" smtClean="0"/>
              <a:t>09.03.2021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341824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486671-B2BE-4438-8251-D2F82273BB09}" type="datetimeFigureOut">
              <a:rPr lang="tr-TR" smtClean="0"/>
              <a:t>09.03.2021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3755030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a:xfrm>
            <a:off x="960634" y="1624611"/>
            <a:ext cx="10515600" cy="1325563"/>
          </a:xfrm>
        </p:spPr>
        <p:txBody>
          <a:bodyPr/>
          <a:lstStyle/>
          <a:p>
            <a:r>
              <a:rPr lang="tr-TR" smtClean="0"/>
              <a:t>Asıl başlık stili için tıklatın</a:t>
            </a:r>
            <a:endParaRPr lang="tr-TR" dirty="0"/>
          </a:p>
        </p:txBody>
      </p:sp>
      <p:sp>
        <p:nvSpPr>
          <p:cNvPr id="3" name="İçerik Yer Tutucusu 2"/>
          <p:cNvSpPr>
            <a:spLocks noGrp="1"/>
          </p:cNvSpPr>
          <p:nvPr>
            <p:ph idx="1"/>
          </p:nvPr>
        </p:nvSpPr>
        <p:spPr>
          <a:xfrm>
            <a:off x="838200" y="2971801"/>
            <a:ext cx="10515600" cy="298721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7" name="Dikdörtgen 6"/>
          <p:cNvSpPr/>
          <p:nvPr/>
        </p:nvSpPr>
        <p:spPr>
          <a:xfrm>
            <a:off x="1" y="13638"/>
            <a:ext cx="12192000" cy="571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0346" y="26334"/>
            <a:ext cx="1050727" cy="1050727"/>
          </a:xfrm>
          <a:prstGeom prst="rect">
            <a:avLst/>
          </a:prstGeom>
        </p:spPr>
      </p:pic>
      <p:sp>
        <p:nvSpPr>
          <p:cNvPr id="9" name="Dikdörtgen 8"/>
          <p:cNvSpPr/>
          <p:nvPr/>
        </p:nvSpPr>
        <p:spPr>
          <a:xfrm>
            <a:off x="0" y="6347703"/>
            <a:ext cx="12191999" cy="50343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Metin kutusu 9"/>
          <p:cNvSpPr txBox="1"/>
          <p:nvPr/>
        </p:nvSpPr>
        <p:spPr>
          <a:xfrm>
            <a:off x="3942708" y="6414754"/>
            <a:ext cx="4551452" cy="369332"/>
          </a:xfrm>
          <a:prstGeom prst="rect">
            <a:avLst/>
          </a:prstGeom>
          <a:noFill/>
        </p:spPr>
        <p:txBody>
          <a:bodyPr wrap="square" rtlCol="0">
            <a:spAutoFit/>
          </a:bodyPr>
          <a:lstStyle/>
          <a:p>
            <a:r>
              <a:rPr lang="tr-TR" dirty="0" smtClean="0"/>
              <a:t>Elbistan</a:t>
            </a:r>
            <a:r>
              <a:rPr lang="tr-TR" baseline="0" dirty="0" smtClean="0"/>
              <a:t> Rehberlik ve Araştırma Merkezi</a:t>
            </a:r>
            <a:endParaRPr lang="tr-TR" dirty="0"/>
          </a:p>
        </p:txBody>
      </p:sp>
    </p:spTree>
    <p:extLst>
      <p:ext uri="{BB962C8B-B14F-4D97-AF65-F5344CB8AC3E}">
        <p14:creationId xmlns:p14="http://schemas.microsoft.com/office/powerpoint/2010/main" val="370180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0486671-B2BE-4438-8251-D2F82273BB09}" type="datetimeFigureOut">
              <a:rPr lang="tr-TR" smtClean="0"/>
              <a:t>09.03.2021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130308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0486671-B2BE-4438-8251-D2F82273BB09}" type="datetimeFigureOut">
              <a:rPr lang="tr-TR" smtClean="0"/>
              <a:t>09.03.2021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280270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0486671-B2BE-4438-8251-D2F82273BB09}" type="datetimeFigureOut">
              <a:rPr lang="tr-TR" smtClean="0"/>
              <a:t>09.03.2021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267185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0486671-B2BE-4438-8251-D2F82273BB09}" type="datetimeFigureOut">
              <a:rPr lang="tr-TR" smtClean="0"/>
              <a:t>09.03.2021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230730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0486671-B2BE-4438-8251-D2F82273BB09}" type="datetimeFigureOut">
              <a:rPr lang="tr-TR" smtClean="0"/>
              <a:t>09.03.2021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190998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0486671-B2BE-4438-8251-D2F82273BB09}" type="datetimeFigureOut">
              <a:rPr lang="tr-TR" smtClean="0"/>
              <a:t>09.03.2021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117517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0486671-B2BE-4438-8251-D2F82273BB09}" type="datetimeFigureOut">
              <a:rPr lang="tr-TR" smtClean="0"/>
              <a:t>09.03.2021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3361968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86671-B2BE-4438-8251-D2F82273BB09}" type="datetimeFigureOut">
              <a:rPr lang="tr-TR" smtClean="0"/>
              <a:t>09.03.2021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5498E-8C67-496F-B0CC-7D911D02647C}" type="slidenum">
              <a:rPr lang="tr-TR" smtClean="0"/>
              <a:t>‹#›</a:t>
            </a:fld>
            <a:endParaRPr lang="tr-TR"/>
          </a:p>
        </p:txBody>
      </p:sp>
    </p:spTree>
    <p:extLst>
      <p:ext uri="{BB962C8B-B14F-4D97-AF65-F5344CB8AC3E}">
        <p14:creationId xmlns:p14="http://schemas.microsoft.com/office/powerpoint/2010/main" val="2897046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400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988840"/>
            <a:ext cx="10515600" cy="3970171"/>
          </a:xfrm>
        </p:spPr>
        <p:txBody>
          <a:bodyPr>
            <a:normAutofit/>
          </a:bodyPr>
          <a:lstStyle/>
          <a:p>
            <a:pPr algn="ctr">
              <a:lnSpc>
                <a:spcPct val="150000"/>
              </a:lnSpc>
              <a:buNone/>
              <a:defRPr/>
            </a:pPr>
            <a:r>
              <a:rPr lang="tr-TR" dirty="0"/>
              <a:t>Gerektiğinde yönetici odaları, rehberlik servisi, kütüphane, </a:t>
            </a:r>
            <a:r>
              <a:rPr lang="tr-TR" dirty="0" smtClean="0"/>
              <a:t>öğretmenler odası</a:t>
            </a:r>
            <a:r>
              <a:rPr lang="tr-TR" dirty="0"/>
              <a:t>, Okul Aile Birliği odası gibi mekânlar, uygun bir planlama doğrultusunda Destek Eğitim Odası olarak kullanılabilir. </a:t>
            </a:r>
          </a:p>
          <a:p>
            <a:pPr>
              <a:lnSpc>
                <a:spcPct val="150000"/>
              </a:lnSpc>
              <a:buNone/>
              <a:defRPr/>
            </a:pPr>
            <a:r>
              <a:rPr lang="tr-TR" b="1" dirty="0">
                <a:solidFill>
                  <a:srgbClr val="FF0000"/>
                </a:solidFill>
              </a:rPr>
              <a:t>    Kısacası; Destek Eğitim Odası, etrafı 4 duvarla çevrili sabit bir sınıf değildir.</a:t>
            </a:r>
          </a:p>
          <a:p>
            <a:endParaRPr lang="tr-TR" dirty="0"/>
          </a:p>
        </p:txBody>
      </p:sp>
    </p:spTree>
    <p:extLst>
      <p:ext uri="{BB962C8B-B14F-4D97-AF65-F5344CB8AC3E}">
        <p14:creationId xmlns:p14="http://schemas.microsoft.com/office/powerpoint/2010/main" val="3681446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1424" y="1196752"/>
            <a:ext cx="10515600" cy="796277"/>
          </a:xfrm>
        </p:spPr>
        <p:txBody>
          <a:bodyPr>
            <a:normAutofit fontScale="90000"/>
          </a:bodyPr>
          <a:lstStyle/>
          <a:p>
            <a:r>
              <a:rPr lang="tr-TR" sz="3600" b="1" dirty="0">
                <a:latin typeface="Aharoni" panose="02010803020104030203" pitchFamily="2" charset="-79"/>
                <a:cs typeface="Aharoni" panose="02010803020104030203" pitchFamily="2" charset="-79"/>
              </a:rPr>
              <a:t>DEO Açmak İçin Gerekli İhtiyaçları Temin Etmek Şart Mıdır?</a:t>
            </a:r>
            <a:endParaRPr lang="tr-TR" sz="3600"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695400" y="2276872"/>
            <a:ext cx="10515600" cy="3888432"/>
          </a:xfrm>
        </p:spPr>
        <p:txBody>
          <a:bodyPr/>
          <a:lstStyle/>
          <a:p>
            <a:pPr marL="0" indent="0">
              <a:buNone/>
            </a:pPr>
            <a:endParaRPr lang="tr-TR" dirty="0" smtClean="0"/>
          </a:p>
          <a:p>
            <a:pPr marL="0" indent="0">
              <a:buNone/>
            </a:pPr>
            <a:r>
              <a:rPr lang="tr-TR" dirty="0" smtClean="0"/>
              <a:t>Destek </a:t>
            </a:r>
            <a:r>
              <a:rPr lang="tr-TR" dirty="0"/>
              <a:t>Eğitim Odasında, öğrencilerin eğitim performansı ve ihtiyaçları, </a:t>
            </a:r>
            <a:endParaRPr lang="tr-TR" dirty="0" smtClean="0"/>
          </a:p>
          <a:p>
            <a:pPr marL="0" indent="0" algn="ctr">
              <a:buNone/>
            </a:pPr>
            <a:r>
              <a:rPr lang="tr-TR" dirty="0" smtClean="0"/>
              <a:t>yetersizlik </a:t>
            </a:r>
            <a:r>
              <a:rPr lang="tr-TR" dirty="0"/>
              <a:t>veya üstün yeteneklilik türüne uygun araç-gereç ve eğitim </a:t>
            </a:r>
            <a:endParaRPr lang="tr-TR" dirty="0" smtClean="0"/>
          </a:p>
          <a:p>
            <a:pPr marL="0" indent="0" algn="ctr">
              <a:buNone/>
            </a:pPr>
            <a:r>
              <a:rPr lang="tr-TR" dirty="0" smtClean="0"/>
              <a:t>materyalleri </a:t>
            </a:r>
            <a:r>
              <a:rPr lang="tr-TR" dirty="0"/>
              <a:t>bulunur.</a:t>
            </a:r>
          </a:p>
          <a:p>
            <a:endParaRPr lang="tr-TR" dirty="0"/>
          </a:p>
        </p:txBody>
      </p:sp>
    </p:spTree>
    <p:extLst>
      <p:ext uri="{BB962C8B-B14F-4D97-AF65-F5344CB8AC3E}">
        <p14:creationId xmlns:p14="http://schemas.microsoft.com/office/powerpoint/2010/main" val="1071498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060848"/>
            <a:ext cx="10515600" cy="3898163"/>
          </a:xfrm>
        </p:spPr>
        <p:txBody>
          <a:bodyPr>
            <a:normAutofit/>
          </a:bodyPr>
          <a:lstStyle/>
          <a:p>
            <a:pPr algn="ctr">
              <a:lnSpc>
                <a:spcPct val="150000"/>
              </a:lnSpc>
              <a:defRPr/>
            </a:pPr>
            <a:r>
              <a:rPr lang="tr-TR" kern="0" dirty="0"/>
              <a:t>Öğrenci için hazırlanan Bireyselleştirilmiş Eğitim Planının (BEP) uygulanması için hangi araç-gereçlerin kullanılmasına ihtiyaç duyuluyorsa, Destek Eğitim Odasında bu araç gereçler kullanılmalıdır. </a:t>
            </a:r>
          </a:p>
          <a:p>
            <a:pPr algn="ctr">
              <a:lnSpc>
                <a:spcPct val="150000"/>
              </a:lnSpc>
              <a:defRPr/>
            </a:pPr>
            <a:r>
              <a:rPr lang="tr-TR" b="1" kern="0" dirty="0">
                <a:solidFill>
                  <a:srgbClr val="FF0000"/>
                </a:solidFill>
              </a:rPr>
              <a:t>Ancak, Destek Eğitim Odasının açılması ve eğitimin başlaması, araç-gereç bulunması şartına bağlanmamalıdır.</a:t>
            </a:r>
          </a:p>
          <a:p>
            <a:endParaRPr lang="tr-TR" dirty="0"/>
          </a:p>
        </p:txBody>
      </p:sp>
    </p:spTree>
    <p:extLst>
      <p:ext uri="{BB962C8B-B14F-4D97-AF65-F5344CB8AC3E}">
        <p14:creationId xmlns:p14="http://schemas.microsoft.com/office/powerpoint/2010/main" val="3047901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7408" y="1124744"/>
            <a:ext cx="10515600" cy="868285"/>
          </a:xfrm>
        </p:spPr>
        <p:txBody>
          <a:bodyPr>
            <a:normAutofit/>
          </a:bodyPr>
          <a:lstStyle/>
          <a:p>
            <a:pPr algn="ctr"/>
            <a:r>
              <a:rPr lang="tr-TR" sz="4000" dirty="0">
                <a:latin typeface="Aharoni" panose="02010803020104030203" pitchFamily="2" charset="-79"/>
                <a:cs typeface="Aharoni" panose="02010803020104030203" pitchFamily="2" charset="-79"/>
              </a:rPr>
              <a:t>Kimler Yararlanabilir?</a:t>
            </a:r>
          </a:p>
        </p:txBody>
      </p:sp>
      <p:sp>
        <p:nvSpPr>
          <p:cNvPr id="3" name="İçerik Yer Tutucusu 2"/>
          <p:cNvSpPr>
            <a:spLocks noGrp="1"/>
          </p:cNvSpPr>
          <p:nvPr>
            <p:ph idx="1"/>
          </p:nvPr>
        </p:nvSpPr>
        <p:spPr>
          <a:xfrm>
            <a:off x="838200" y="1916832"/>
            <a:ext cx="10515600" cy="4042179"/>
          </a:xfrm>
        </p:spPr>
        <p:txBody>
          <a:bodyPr/>
          <a:lstStyle/>
          <a:p>
            <a:pPr marL="0" indent="0" algn="ctr">
              <a:buNone/>
            </a:pPr>
            <a:endParaRPr lang="tr-TR" altLang="tr-TR" dirty="0" smtClean="0"/>
          </a:p>
          <a:p>
            <a:pPr marL="0" indent="0" algn="ctr">
              <a:buNone/>
            </a:pPr>
            <a:r>
              <a:rPr lang="tr-TR" altLang="tr-TR" dirty="0" smtClean="0"/>
              <a:t>Destek </a:t>
            </a:r>
            <a:r>
              <a:rPr lang="tr-TR" altLang="tr-TR" dirty="0"/>
              <a:t>eğitim odasında, </a:t>
            </a:r>
            <a:r>
              <a:rPr lang="tr-TR" dirty="0"/>
              <a:t>Okul öncesi,  ilköğretim ve ortaöğretim </a:t>
            </a:r>
            <a:endParaRPr lang="tr-TR" dirty="0" smtClean="0"/>
          </a:p>
          <a:p>
            <a:pPr marL="0" indent="0" algn="ctr">
              <a:buNone/>
            </a:pPr>
            <a:r>
              <a:rPr lang="tr-TR" dirty="0" smtClean="0"/>
              <a:t>kademesinde </a:t>
            </a:r>
            <a:r>
              <a:rPr lang="tr-TR" dirty="0"/>
              <a:t>eğitim veren okullarda tam zamanlı </a:t>
            </a:r>
            <a:endParaRPr lang="tr-TR" dirty="0" smtClean="0"/>
          </a:p>
          <a:p>
            <a:pPr marL="0" indent="0" algn="ctr">
              <a:buNone/>
            </a:pPr>
            <a:r>
              <a:rPr lang="tr-TR" dirty="0" smtClean="0"/>
              <a:t>kaynaştırma/bütünleştirme </a:t>
            </a:r>
            <a:r>
              <a:rPr lang="tr-TR" dirty="0"/>
              <a:t>yoluyla eğitimlerini sürdüren </a:t>
            </a:r>
            <a:r>
              <a:rPr lang="tr-TR" altLang="tr-TR" b="1" dirty="0">
                <a:solidFill>
                  <a:srgbClr val="FF0000"/>
                </a:solidFill>
              </a:rPr>
              <a:t>özel eğitime </a:t>
            </a:r>
            <a:endParaRPr lang="tr-TR" altLang="tr-TR" b="1" dirty="0" smtClean="0">
              <a:solidFill>
                <a:srgbClr val="FF0000"/>
              </a:solidFill>
            </a:endParaRPr>
          </a:p>
          <a:p>
            <a:pPr marL="0" indent="0" algn="ctr">
              <a:buNone/>
            </a:pPr>
            <a:r>
              <a:rPr lang="tr-TR" altLang="tr-TR" b="1" dirty="0" smtClean="0">
                <a:solidFill>
                  <a:srgbClr val="FF0000"/>
                </a:solidFill>
              </a:rPr>
              <a:t>ihtiyacı </a:t>
            </a:r>
            <a:r>
              <a:rPr lang="tr-TR" altLang="tr-TR" b="1" dirty="0">
                <a:solidFill>
                  <a:srgbClr val="FF0000"/>
                </a:solidFill>
              </a:rPr>
              <a:t>olan öğrenciler </a:t>
            </a:r>
            <a:r>
              <a:rPr lang="tr-TR" altLang="tr-TR" dirty="0"/>
              <a:t>ile </a:t>
            </a:r>
            <a:r>
              <a:rPr lang="tr-TR" altLang="tr-TR" b="1" dirty="0">
                <a:solidFill>
                  <a:srgbClr val="FF0000"/>
                </a:solidFill>
              </a:rPr>
              <a:t>özel yetenekli </a:t>
            </a:r>
            <a:r>
              <a:rPr lang="tr-TR" altLang="tr-TR" dirty="0"/>
              <a:t>öğrenciler eğitim görebilir. </a:t>
            </a:r>
          </a:p>
          <a:p>
            <a:pPr algn="ctr"/>
            <a:endParaRPr lang="tr-TR" dirty="0"/>
          </a:p>
        </p:txBody>
      </p:sp>
    </p:spTree>
    <p:extLst>
      <p:ext uri="{BB962C8B-B14F-4D97-AF65-F5344CB8AC3E}">
        <p14:creationId xmlns:p14="http://schemas.microsoft.com/office/powerpoint/2010/main" val="3359359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1424" y="1196752"/>
            <a:ext cx="10515600" cy="724269"/>
          </a:xfrm>
        </p:spPr>
        <p:txBody>
          <a:bodyPr/>
          <a:lstStyle/>
          <a:p>
            <a:pPr algn="ctr"/>
            <a:r>
              <a:rPr lang="tr-TR" dirty="0">
                <a:latin typeface="Aharoni" panose="02010803020104030203" pitchFamily="2" charset="-79"/>
                <a:cs typeface="Aharoni" panose="02010803020104030203" pitchFamily="2" charset="-79"/>
              </a:rPr>
              <a:t>Kimler Yararlanabilir?</a:t>
            </a:r>
          </a:p>
        </p:txBody>
      </p:sp>
      <p:sp>
        <p:nvSpPr>
          <p:cNvPr id="3" name="İçerik Yer Tutucusu 2"/>
          <p:cNvSpPr>
            <a:spLocks noGrp="1"/>
          </p:cNvSpPr>
          <p:nvPr>
            <p:ph idx="1"/>
          </p:nvPr>
        </p:nvSpPr>
        <p:spPr>
          <a:xfrm>
            <a:off x="838200" y="2060848"/>
            <a:ext cx="10515600" cy="3898163"/>
          </a:xfrm>
        </p:spPr>
        <p:txBody>
          <a:bodyPr/>
          <a:lstStyle/>
          <a:p>
            <a:pPr algn="ctr">
              <a:lnSpc>
                <a:spcPct val="150000"/>
              </a:lnSpc>
              <a:defRPr/>
            </a:pPr>
            <a:r>
              <a:rPr lang="tr-TR" dirty="0"/>
              <a:t>Destek Eğitim Odasında eğitim alacak öğrencilerin, öncelikle Rehberlik ve Araştırma Merkezlerince </a:t>
            </a:r>
            <a:r>
              <a:rPr lang="tr-TR" dirty="0">
                <a:solidFill>
                  <a:srgbClr val="C00000"/>
                </a:solidFill>
              </a:rPr>
              <a:t>tanılanmış</a:t>
            </a:r>
            <a:r>
              <a:rPr lang="tr-TR" dirty="0"/>
              <a:t> olması gerekir. </a:t>
            </a:r>
          </a:p>
          <a:p>
            <a:pPr algn="ctr">
              <a:lnSpc>
                <a:spcPct val="150000"/>
              </a:lnSpc>
              <a:defRPr/>
            </a:pPr>
            <a:r>
              <a:rPr lang="tr-TR" dirty="0"/>
              <a:t>Sonra, ilgili öğrenciler</a:t>
            </a:r>
            <a:r>
              <a:rPr lang="tr-TR" dirty="0">
                <a:solidFill>
                  <a:srgbClr val="C00000"/>
                </a:solidFill>
              </a:rPr>
              <a:t> BEP Geliştirme Biriminin önerileri</a:t>
            </a:r>
            <a:r>
              <a:rPr lang="tr-TR" dirty="0"/>
              <a:t> doğrultusunda belirlenir. Bu belirlemede, </a:t>
            </a:r>
            <a:r>
              <a:rPr lang="tr-TR" b="1" dirty="0"/>
              <a:t>öğrencilerin öncelikli ihtiyaçları göz önünde bulundurulur</a:t>
            </a:r>
            <a:r>
              <a:rPr lang="tr-TR" dirty="0"/>
              <a:t>.</a:t>
            </a:r>
          </a:p>
          <a:p>
            <a:pPr algn="ctr"/>
            <a:endParaRPr lang="tr-TR" dirty="0"/>
          </a:p>
        </p:txBody>
      </p:sp>
    </p:spTree>
    <p:extLst>
      <p:ext uri="{BB962C8B-B14F-4D97-AF65-F5344CB8AC3E}">
        <p14:creationId xmlns:p14="http://schemas.microsoft.com/office/powerpoint/2010/main" val="584602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268761"/>
            <a:ext cx="10515600" cy="1368151"/>
          </a:xfrm>
        </p:spPr>
        <p:txBody>
          <a:bodyPr/>
          <a:lstStyle/>
          <a:p>
            <a:pPr algn="ctr"/>
            <a:r>
              <a:rPr lang="tr-TR" dirty="0">
                <a:latin typeface="Aharoni" panose="02010803020104030203" pitchFamily="2" charset="-79"/>
                <a:cs typeface="Aharoni" panose="02010803020104030203" pitchFamily="2" charset="-79"/>
              </a:rPr>
              <a:t>Bir Öğrenci Haftada Kaç Saat Ders Alabilir?</a:t>
            </a:r>
          </a:p>
        </p:txBody>
      </p:sp>
      <p:sp>
        <p:nvSpPr>
          <p:cNvPr id="3" name="İçerik Yer Tutucusu 2"/>
          <p:cNvSpPr>
            <a:spLocks noGrp="1"/>
          </p:cNvSpPr>
          <p:nvPr>
            <p:ph idx="1"/>
          </p:nvPr>
        </p:nvSpPr>
        <p:spPr>
          <a:xfrm>
            <a:off x="838200" y="2708920"/>
            <a:ext cx="10515600" cy="3250091"/>
          </a:xfrm>
        </p:spPr>
        <p:txBody>
          <a:bodyPr>
            <a:normAutofit fontScale="55000" lnSpcReduction="20000"/>
          </a:bodyPr>
          <a:lstStyle/>
          <a:p>
            <a:pPr algn="ctr">
              <a:lnSpc>
                <a:spcPct val="150000"/>
              </a:lnSpc>
              <a:defRPr/>
            </a:pPr>
            <a:r>
              <a:rPr lang="tr-TR" sz="3800" dirty="0"/>
              <a:t>Eğitim alacak öğrenciler, bu öğrencilere okutulacak dersler ile öğrencilerin alacağı haftalık ders saati BEP geliştirme biriminin kararı doğrultusunda belirlenir. Bu planlama haftalık toplam ders saatinin %</a:t>
            </a:r>
            <a:r>
              <a:rPr lang="tr-TR" sz="3800" dirty="0">
                <a:solidFill>
                  <a:srgbClr val="FF0000"/>
                </a:solidFill>
              </a:rPr>
              <a:t>40’ını aşmayacak</a:t>
            </a:r>
            <a:r>
              <a:rPr lang="tr-TR" sz="3800" dirty="0"/>
              <a:t> şekilde Okulda haftalık 30 saat ders gören ilkokul öğrencileri için bu süre </a:t>
            </a:r>
            <a:r>
              <a:rPr lang="tr-TR" sz="3800" b="1" dirty="0">
                <a:solidFill>
                  <a:srgbClr val="C00000"/>
                </a:solidFill>
              </a:rPr>
              <a:t>haftada 12 saate </a:t>
            </a:r>
            <a:r>
              <a:rPr lang="tr-TR" sz="3800" dirty="0"/>
              <a:t>denk gelmektedir. </a:t>
            </a:r>
          </a:p>
          <a:p>
            <a:pPr algn="ctr">
              <a:lnSpc>
                <a:spcPct val="150000"/>
              </a:lnSpc>
              <a:defRPr/>
            </a:pPr>
            <a:r>
              <a:rPr lang="tr-TR" sz="3800" dirty="0"/>
              <a:t>Öğrencinin ihtiyacı doğrultusunda ve azami ölçüde bu eğitimden yararlanması sağlanır.</a:t>
            </a:r>
          </a:p>
          <a:p>
            <a:endParaRPr lang="tr-TR" dirty="0"/>
          </a:p>
        </p:txBody>
      </p:sp>
    </p:spTree>
    <p:extLst>
      <p:ext uri="{BB962C8B-B14F-4D97-AF65-F5344CB8AC3E}">
        <p14:creationId xmlns:p14="http://schemas.microsoft.com/office/powerpoint/2010/main" val="4165899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96753"/>
            <a:ext cx="10515600" cy="1008111"/>
          </a:xfrm>
        </p:spPr>
        <p:txBody>
          <a:bodyPr/>
          <a:lstStyle/>
          <a:p>
            <a:pPr algn="ctr"/>
            <a:r>
              <a:rPr lang="tr-TR" dirty="0">
                <a:latin typeface="Algerian" panose="04020705040A02060702" pitchFamily="82" charset="0"/>
              </a:rPr>
              <a:t>Kaç Öğrenci İle Ders Yapılabilir?</a:t>
            </a:r>
          </a:p>
        </p:txBody>
      </p:sp>
      <p:sp>
        <p:nvSpPr>
          <p:cNvPr id="3" name="İçerik Yer Tutucusu 2"/>
          <p:cNvSpPr>
            <a:spLocks noGrp="1"/>
          </p:cNvSpPr>
          <p:nvPr>
            <p:ph idx="1"/>
          </p:nvPr>
        </p:nvSpPr>
        <p:spPr>
          <a:xfrm>
            <a:off x="838200" y="2204864"/>
            <a:ext cx="10515600" cy="3754147"/>
          </a:xfrm>
        </p:spPr>
        <p:txBody>
          <a:bodyPr/>
          <a:lstStyle/>
          <a:p>
            <a:pPr marL="0" indent="0">
              <a:buNone/>
            </a:pPr>
            <a:r>
              <a:rPr lang="tr-TR" dirty="0" smtClean="0"/>
              <a:t>Destek </a:t>
            </a:r>
            <a:r>
              <a:rPr lang="tr-TR" dirty="0"/>
              <a:t>eğitim odasında öğrencilerin eğitim performansları dikkate </a:t>
            </a:r>
            <a:endParaRPr lang="tr-TR" dirty="0" smtClean="0"/>
          </a:p>
          <a:p>
            <a:pPr marL="0" indent="0">
              <a:buNone/>
            </a:pPr>
            <a:r>
              <a:rPr lang="tr-TR" dirty="0" smtClean="0"/>
              <a:t>alınarak </a:t>
            </a:r>
            <a:r>
              <a:rPr lang="tr-TR" dirty="0"/>
              <a:t>bire bir eğitim yapılır. Ancak, BEP geliştirme biriminin kararı </a:t>
            </a:r>
            <a:endParaRPr lang="tr-TR" dirty="0" smtClean="0"/>
          </a:p>
          <a:p>
            <a:pPr marL="0" indent="0">
              <a:buNone/>
            </a:pPr>
            <a:r>
              <a:rPr lang="tr-TR" dirty="0" smtClean="0"/>
              <a:t>doğrultusunda </a:t>
            </a:r>
            <a:r>
              <a:rPr lang="tr-TR" dirty="0"/>
              <a:t>gerektiğinde eğitim performansı aynı seviyede olan </a:t>
            </a:r>
            <a:endParaRPr lang="tr-TR" dirty="0" smtClean="0"/>
          </a:p>
          <a:p>
            <a:pPr marL="0" indent="0">
              <a:buNone/>
            </a:pPr>
            <a:r>
              <a:rPr lang="tr-TR" dirty="0" smtClean="0"/>
              <a:t>öğrencilerle </a:t>
            </a:r>
            <a:r>
              <a:rPr lang="tr-TR" dirty="0"/>
              <a:t>bire bir eğitimin yanında </a:t>
            </a:r>
            <a:r>
              <a:rPr lang="tr-TR" dirty="0">
                <a:solidFill>
                  <a:srgbClr val="FF0000"/>
                </a:solidFill>
              </a:rPr>
              <a:t>en fazla 3- öğrencinin</a:t>
            </a:r>
            <a:r>
              <a:rPr lang="tr-TR" dirty="0"/>
              <a:t> bir arada </a:t>
            </a:r>
            <a:endParaRPr lang="tr-TR" dirty="0" smtClean="0"/>
          </a:p>
          <a:p>
            <a:pPr marL="0" indent="0">
              <a:buNone/>
            </a:pPr>
            <a:r>
              <a:rPr lang="tr-TR" dirty="0" smtClean="0"/>
              <a:t>eğitim </a:t>
            </a:r>
            <a:r>
              <a:rPr lang="tr-TR" dirty="0"/>
              <a:t>alacağı grup eğitimi de yapılabilir..</a:t>
            </a:r>
          </a:p>
          <a:p>
            <a:pPr algn="ctr"/>
            <a:endParaRPr lang="tr-TR" dirty="0"/>
          </a:p>
        </p:txBody>
      </p:sp>
    </p:spTree>
    <p:extLst>
      <p:ext uri="{BB962C8B-B14F-4D97-AF65-F5344CB8AC3E}">
        <p14:creationId xmlns:p14="http://schemas.microsoft.com/office/powerpoint/2010/main" val="3678188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1424" y="1124744"/>
            <a:ext cx="10515600" cy="868285"/>
          </a:xfrm>
        </p:spPr>
        <p:txBody>
          <a:bodyPr>
            <a:normAutofit fontScale="90000"/>
          </a:bodyPr>
          <a:lstStyle/>
          <a:p>
            <a:pPr algn="ctr"/>
            <a:r>
              <a:rPr lang="tr-TR" sz="3600" b="1" dirty="0">
                <a:latin typeface="Aharoni" panose="02010803020104030203" pitchFamily="2" charset="-79"/>
                <a:cs typeface="Aharoni" panose="02010803020104030203" pitchFamily="2" charset="-79"/>
              </a:rPr>
              <a:t>Destek Eğitim Odası Uygulamasında Öğrenci Hangi Saatlerde Ders Alabilir?</a:t>
            </a:r>
            <a:endParaRPr lang="tr-TR" sz="3600"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838200" y="2204864"/>
            <a:ext cx="10515600" cy="3754147"/>
          </a:xfrm>
        </p:spPr>
        <p:txBody>
          <a:bodyPr/>
          <a:lstStyle/>
          <a:p>
            <a:pPr marL="0" indent="0">
              <a:buNone/>
            </a:pPr>
            <a:r>
              <a:rPr lang="tr-TR" dirty="0"/>
              <a:t>Öğrenci, sınıf arkadaşlarıyla beraber yürütemediği derslerin bazı </a:t>
            </a:r>
            <a:endParaRPr lang="tr-TR" dirty="0" smtClean="0"/>
          </a:p>
          <a:p>
            <a:pPr marL="0" indent="0">
              <a:buNone/>
            </a:pPr>
            <a:r>
              <a:rPr lang="tr-TR" dirty="0" smtClean="0"/>
              <a:t>saatlerinde</a:t>
            </a:r>
            <a:r>
              <a:rPr lang="tr-TR" dirty="0"/>
              <a:t>, Destek Eğitim Odasına alınarak ilgili dersi </a:t>
            </a:r>
            <a:r>
              <a:rPr lang="tr-TR" b="1" dirty="0" err="1">
                <a:solidFill>
                  <a:srgbClr val="C00000"/>
                </a:solidFill>
              </a:rPr>
              <a:t>BEP’i</a:t>
            </a:r>
            <a:r>
              <a:rPr lang="tr-TR" dirty="0">
                <a:solidFill>
                  <a:srgbClr val="C00000"/>
                </a:solidFill>
              </a:rPr>
              <a:t> </a:t>
            </a:r>
            <a:endParaRPr lang="tr-TR" dirty="0" smtClean="0">
              <a:solidFill>
                <a:srgbClr val="C00000"/>
              </a:solidFill>
            </a:endParaRPr>
          </a:p>
          <a:p>
            <a:pPr marL="0" indent="0">
              <a:buNone/>
            </a:pPr>
            <a:r>
              <a:rPr lang="tr-TR" dirty="0" smtClean="0"/>
              <a:t>doğrultusunda </a:t>
            </a:r>
            <a:r>
              <a:rPr lang="tr-TR" dirty="0"/>
              <a:t>alması sağlanabilir. Ancak, bir dersin tamamı (Örneğin </a:t>
            </a:r>
            <a:endParaRPr lang="tr-TR" dirty="0" smtClean="0"/>
          </a:p>
          <a:p>
            <a:pPr marL="0" indent="0">
              <a:buNone/>
            </a:pPr>
            <a:r>
              <a:rPr lang="tr-TR" dirty="0" smtClean="0"/>
              <a:t>Türkçe </a:t>
            </a:r>
            <a:r>
              <a:rPr lang="tr-TR" dirty="0"/>
              <a:t>dersi haftada 5 saat ise, 5 saatin tamamı) sadece Destek Eğitim </a:t>
            </a:r>
            <a:endParaRPr lang="tr-TR" dirty="0" smtClean="0"/>
          </a:p>
          <a:p>
            <a:pPr marL="0" indent="0">
              <a:buNone/>
            </a:pPr>
            <a:r>
              <a:rPr lang="tr-TR" dirty="0" smtClean="0"/>
              <a:t>Odasında </a:t>
            </a:r>
            <a:r>
              <a:rPr lang="tr-TR" b="1" dirty="0">
                <a:solidFill>
                  <a:srgbClr val="C00000"/>
                </a:solidFill>
              </a:rPr>
              <a:t>verilmemelidir</a:t>
            </a:r>
            <a:r>
              <a:rPr lang="tr-TR" dirty="0"/>
              <a:t>.</a:t>
            </a:r>
          </a:p>
          <a:p>
            <a:endParaRPr lang="tr-TR" dirty="0"/>
          </a:p>
        </p:txBody>
      </p:sp>
    </p:spTree>
    <p:extLst>
      <p:ext uri="{BB962C8B-B14F-4D97-AF65-F5344CB8AC3E}">
        <p14:creationId xmlns:p14="http://schemas.microsoft.com/office/powerpoint/2010/main" val="2822427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916832"/>
            <a:ext cx="10515600" cy="4042179"/>
          </a:xfrm>
        </p:spPr>
        <p:txBody>
          <a:bodyPr>
            <a:normAutofit lnSpcReduction="10000"/>
          </a:bodyPr>
          <a:lstStyle/>
          <a:p>
            <a:pPr>
              <a:lnSpc>
                <a:spcPct val="150000"/>
              </a:lnSpc>
              <a:defRPr/>
            </a:pPr>
            <a:r>
              <a:rPr lang="tr-TR" dirty="0"/>
              <a:t>Öğrenci, ilgili dersi akranlarıyla da alabilmelidir. Haftada 5 saat olan Türkçe dersinin 3-4 saati Destek Eğitim Odasında, kalan 1- 2 saati ise kendi sınıfında alınmalıdır. </a:t>
            </a:r>
          </a:p>
          <a:p>
            <a:pPr>
              <a:lnSpc>
                <a:spcPct val="150000"/>
              </a:lnSpc>
              <a:defRPr/>
            </a:pPr>
            <a:r>
              <a:rPr lang="tr-TR" dirty="0"/>
              <a:t>Öğrencinin Türkçe dersinden daha fazla ders desteği alması isteniyorsa, bu dersler okulun ders saatleri içinde olmak kaydıyla, velisinin de onayını alarak, </a:t>
            </a:r>
            <a:r>
              <a:rPr lang="tr-TR" b="1" dirty="0"/>
              <a:t>öğrencinin ders saatleri dışında verilebilir.</a:t>
            </a:r>
            <a:endParaRPr lang="tr-TR" dirty="0"/>
          </a:p>
          <a:p>
            <a:endParaRPr lang="tr-TR" dirty="0"/>
          </a:p>
        </p:txBody>
      </p:sp>
    </p:spTree>
    <p:extLst>
      <p:ext uri="{BB962C8B-B14F-4D97-AF65-F5344CB8AC3E}">
        <p14:creationId xmlns:p14="http://schemas.microsoft.com/office/powerpoint/2010/main" val="1752060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12776"/>
            <a:ext cx="10515600" cy="4546235"/>
          </a:xfrm>
        </p:spPr>
        <p:txBody>
          <a:bodyPr>
            <a:normAutofit/>
          </a:bodyPr>
          <a:lstStyle/>
          <a:p>
            <a:r>
              <a:rPr lang="tr-TR" dirty="0"/>
              <a:t>Destek eğitim BEP geliştirme biriminin planlaması doğrultusunda okulun ders saatleri içinde veya dışında ihtiyaç halinde hafta sonu da planlanabilir. Öğrenciye ders saatleri içinde eğitim verilecekse destek eğitim alması planlanan dersin saatinde eğitim verilir</a:t>
            </a:r>
            <a:r>
              <a:rPr lang="tr-TR" dirty="0" smtClean="0"/>
              <a:t>.</a:t>
            </a:r>
          </a:p>
          <a:p>
            <a:pPr marL="0" indent="0">
              <a:buNone/>
            </a:pPr>
            <a:endParaRPr lang="tr-TR" dirty="0"/>
          </a:p>
          <a:p>
            <a:r>
              <a:rPr lang="tr-TR" dirty="0"/>
              <a:t> Özel yetenekli öğrencilerin yetenek alanları doğrultusunda takip ettikleri dersler destek eğitim odasında zenginleştirme ve hızlandırma yoluyla farklılaştırılarak verilir. Bu programlar öğrencilerin devam ettikleri örgün eğitim kurumlarında uygulanan eğitim programı ile bütünlük oluşturacak şekilde plânlanır ve yürütülür</a:t>
            </a:r>
            <a:endParaRPr lang="tr-TR" dirty="0"/>
          </a:p>
        </p:txBody>
      </p:sp>
    </p:spTree>
    <p:extLst>
      <p:ext uri="{BB962C8B-B14F-4D97-AF65-F5344CB8AC3E}">
        <p14:creationId xmlns:p14="http://schemas.microsoft.com/office/powerpoint/2010/main" val="404765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1424" y="1268760"/>
            <a:ext cx="10515600" cy="868285"/>
          </a:xfrm>
        </p:spPr>
        <p:txBody>
          <a:bodyPr/>
          <a:lstStyle/>
          <a:p>
            <a:pPr algn="ctr"/>
            <a:r>
              <a:rPr lang="tr-TR" b="1" dirty="0">
                <a:latin typeface="Algerian" panose="04020705040A02060702" pitchFamily="82" charset="0"/>
              </a:rPr>
              <a:t>Destek Eğitim Odası Nedir?</a:t>
            </a:r>
          </a:p>
        </p:txBody>
      </p:sp>
      <p:sp>
        <p:nvSpPr>
          <p:cNvPr id="3" name="İçerik Yer Tutucusu 2"/>
          <p:cNvSpPr>
            <a:spLocks noGrp="1"/>
          </p:cNvSpPr>
          <p:nvPr>
            <p:ph idx="1"/>
          </p:nvPr>
        </p:nvSpPr>
        <p:spPr>
          <a:xfrm>
            <a:off x="838200" y="2276872"/>
            <a:ext cx="10515600" cy="3682139"/>
          </a:xfrm>
        </p:spPr>
        <p:txBody>
          <a:bodyPr/>
          <a:lstStyle/>
          <a:p>
            <a:endParaRPr lang="tr-TR" b="1" dirty="0" smtClean="0"/>
          </a:p>
          <a:p>
            <a:pPr marL="0" indent="0">
              <a:buNone/>
            </a:pPr>
            <a:r>
              <a:rPr lang="tr-TR" b="1" dirty="0" smtClean="0"/>
              <a:t>Destek </a:t>
            </a:r>
            <a:r>
              <a:rPr lang="tr-TR" b="1" dirty="0"/>
              <a:t>Eğitim </a:t>
            </a:r>
            <a:r>
              <a:rPr lang="tr-TR" b="1" dirty="0" smtClean="0"/>
              <a:t>Odası;</a:t>
            </a:r>
          </a:p>
          <a:p>
            <a:pPr marL="0" indent="0">
              <a:buNone/>
            </a:pPr>
            <a:r>
              <a:rPr lang="tr-TR" b="1" dirty="0" smtClean="0"/>
              <a:t> </a:t>
            </a:r>
            <a:r>
              <a:rPr lang="tr-TR" dirty="0"/>
              <a:t>eğitimleri sırasında desteklenmesi gereken öğrenciler için </a:t>
            </a:r>
            <a:r>
              <a:rPr lang="tr-TR" b="1" dirty="0">
                <a:solidFill>
                  <a:srgbClr val="C00000"/>
                </a:solidFill>
              </a:rPr>
              <a:t>(engelli ya </a:t>
            </a:r>
            <a:endParaRPr lang="tr-TR" b="1" dirty="0" smtClean="0">
              <a:solidFill>
                <a:srgbClr val="C00000"/>
              </a:solidFill>
            </a:endParaRPr>
          </a:p>
          <a:p>
            <a:pPr marL="0" indent="0">
              <a:buNone/>
            </a:pPr>
            <a:r>
              <a:rPr lang="tr-TR" b="1" dirty="0" smtClean="0">
                <a:solidFill>
                  <a:srgbClr val="C00000"/>
                </a:solidFill>
              </a:rPr>
              <a:t>da </a:t>
            </a:r>
            <a:r>
              <a:rPr lang="tr-TR" b="1" dirty="0">
                <a:solidFill>
                  <a:srgbClr val="C00000"/>
                </a:solidFill>
              </a:rPr>
              <a:t>özel yetenekli öğrenciler) </a:t>
            </a:r>
            <a:r>
              <a:rPr lang="tr-TR" dirty="0"/>
              <a:t>sunulan bir eğitim olanağıdır.</a:t>
            </a:r>
          </a:p>
          <a:p>
            <a:endParaRPr lang="tr-TR" dirty="0"/>
          </a:p>
        </p:txBody>
      </p:sp>
    </p:spTree>
    <p:extLst>
      <p:ext uri="{BB962C8B-B14F-4D97-AF65-F5344CB8AC3E}">
        <p14:creationId xmlns:p14="http://schemas.microsoft.com/office/powerpoint/2010/main" val="3856916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052737"/>
            <a:ext cx="10515600" cy="1296143"/>
          </a:xfrm>
        </p:spPr>
        <p:txBody>
          <a:bodyPr>
            <a:normAutofit fontScale="90000"/>
          </a:bodyPr>
          <a:lstStyle/>
          <a:p>
            <a:pPr algn="ctr"/>
            <a:r>
              <a:rPr lang="tr-TR" b="1" dirty="0">
                <a:latin typeface="Aharoni" panose="02010803020104030203" pitchFamily="2" charset="-79"/>
                <a:cs typeface="Aharoni" panose="02010803020104030203" pitchFamily="2" charset="-79"/>
              </a:rPr>
              <a:t>Destek Eğitim Odasında Hangi Öğretmenler Görev Alabilir?</a:t>
            </a:r>
            <a:endParaRPr lang="tr-TR"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838200" y="2420888"/>
            <a:ext cx="10515600" cy="3538123"/>
          </a:xfrm>
        </p:spPr>
        <p:txBody>
          <a:bodyPr/>
          <a:lstStyle/>
          <a:p>
            <a:r>
              <a:rPr lang="tr-TR" altLang="tr-TR" dirty="0"/>
              <a:t>Destek eğitim odası açılan okullarda öğrencilerin eğitim ihtiyaçlarına göre ilgili özel eğitim öğretmenleri öncelikli olmak üzere, gezerek özel eğitim görevi yapan öğretmen, sınıf öğretmeni ve alan öğretmenleri görevlendirilir. </a:t>
            </a:r>
          </a:p>
          <a:p>
            <a:r>
              <a:rPr lang="tr-TR" dirty="0"/>
              <a:t>İlkokul ve ortaokullardaki destek eğitim odalarında </a:t>
            </a:r>
            <a:r>
              <a:rPr lang="tr-TR" dirty="0">
                <a:solidFill>
                  <a:srgbClr val="FF0000"/>
                </a:solidFill>
              </a:rPr>
              <a:t>özel yetenekli öğrencilere </a:t>
            </a:r>
            <a:r>
              <a:rPr lang="tr-TR" dirty="0"/>
              <a:t>eğitim vermek üzere üst kademelerde görev yapan alan öğretmenleri de görevlendirilebilir.</a:t>
            </a:r>
            <a:endParaRPr lang="tr-TR" altLang="tr-TR" dirty="0"/>
          </a:p>
          <a:p>
            <a:endParaRPr lang="tr-TR" dirty="0"/>
          </a:p>
        </p:txBody>
      </p:sp>
    </p:spTree>
    <p:extLst>
      <p:ext uri="{BB962C8B-B14F-4D97-AF65-F5344CB8AC3E}">
        <p14:creationId xmlns:p14="http://schemas.microsoft.com/office/powerpoint/2010/main" val="2550533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1424" y="980728"/>
            <a:ext cx="10515600" cy="1152128"/>
          </a:xfrm>
        </p:spPr>
        <p:txBody>
          <a:bodyPr>
            <a:normAutofit fontScale="90000"/>
          </a:bodyPr>
          <a:lstStyle/>
          <a:p>
            <a:pPr algn="ctr"/>
            <a:r>
              <a:rPr lang="tr-TR" b="1" dirty="0">
                <a:latin typeface="Aharoni" panose="02010803020104030203" pitchFamily="2" charset="-79"/>
                <a:cs typeface="Aharoni" panose="02010803020104030203" pitchFamily="2" charset="-79"/>
              </a:rPr>
              <a:t>Sınıf Öğretmeninin Ücretlendirilmesi Nasıl Yapılır?</a:t>
            </a:r>
            <a:endParaRPr lang="tr-TR"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838200" y="2204864"/>
            <a:ext cx="10515600" cy="3754147"/>
          </a:xfrm>
        </p:spPr>
        <p:txBody>
          <a:bodyPr/>
          <a:lstStyle/>
          <a:p>
            <a:pPr marL="0" indent="0">
              <a:buNone/>
            </a:pPr>
            <a:endParaRPr lang="tr-TR" altLang="tr-TR" dirty="0" smtClean="0"/>
          </a:p>
          <a:p>
            <a:pPr marL="0" indent="0">
              <a:buNone/>
            </a:pPr>
            <a:r>
              <a:rPr lang="tr-TR" altLang="tr-TR" dirty="0" smtClean="0"/>
              <a:t>Yönetici </a:t>
            </a:r>
            <a:r>
              <a:rPr lang="tr-TR" altLang="tr-TR" dirty="0"/>
              <a:t>ve Öğretmenlerin Ders ve Ek Ders Saatlerine İlişkin Karar </a:t>
            </a:r>
            <a:endParaRPr lang="tr-TR" altLang="tr-TR" dirty="0" smtClean="0"/>
          </a:p>
          <a:p>
            <a:pPr marL="0" indent="0">
              <a:buNone/>
            </a:pPr>
            <a:r>
              <a:rPr lang="tr-TR" altLang="tr-TR" dirty="0" smtClean="0"/>
              <a:t>kapsamındaki </a:t>
            </a:r>
            <a:r>
              <a:rPr lang="tr-TR" altLang="tr-TR" dirty="0"/>
              <a:t>yönetici ve öğretmenler dışındaki resmî görevliler ile sınıf </a:t>
            </a:r>
            <a:endParaRPr lang="tr-TR" altLang="tr-TR" dirty="0" smtClean="0"/>
          </a:p>
          <a:p>
            <a:pPr marL="0" indent="0">
              <a:buNone/>
            </a:pPr>
            <a:r>
              <a:rPr lang="tr-TR" altLang="tr-TR" dirty="0" smtClean="0"/>
              <a:t>öğretmenlerine </a:t>
            </a:r>
            <a:r>
              <a:rPr lang="tr-TR" altLang="tr-TR" dirty="0"/>
              <a:t>ilköğretim, orta öğretim ve yaygın eğitim kurumlarında </a:t>
            </a:r>
            <a:endParaRPr lang="tr-TR" altLang="tr-TR" dirty="0" smtClean="0"/>
          </a:p>
          <a:p>
            <a:pPr marL="0" indent="0">
              <a:buNone/>
            </a:pPr>
            <a:r>
              <a:rPr lang="tr-TR" altLang="tr-TR" b="1" dirty="0" smtClean="0">
                <a:solidFill>
                  <a:srgbClr val="C00000"/>
                </a:solidFill>
              </a:rPr>
              <a:t>haftada </a:t>
            </a:r>
            <a:r>
              <a:rPr lang="tr-TR" altLang="tr-TR" b="1" dirty="0">
                <a:solidFill>
                  <a:srgbClr val="C00000"/>
                </a:solidFill>
              </a:rPr>
              <a:t>8 saate kadar</a:t>
            </a:r>
            <a:r>
              <a:rPr lang="tr-TR" altLang="tr-TR" dirty="0"/>
              <a:t> ek ders görevi verilebilir. Destek eğitim </a:t>
            </a:r>
            <a:endParaRPr lang="tr-TR" altLang="tr-TR" dirty="0" smtClean="0"/>
          </a:p>
          <a:p>
            <a:pPr marL="0" indent="0">
              <a:buNone/>
            </a:pPr>
            <a:r>
              <a:rPr lang="tr-TR" altLang="tr-TR" dirty="0" smtClean="0"/>
              <a:t>odalarında </a:t>
            </a:r>
            <a:r>
              <a:rPr lang="tr-TR" altLang="tr-TR" dirty="0"/>
              <a:t>verilen derslerin ek ders ücreti, %25 artırımlı ödenir.</a:t>
            </a:r>
          </a:p>
          <a:p>
            <a:endParaRPr lang="tr-TR" dirty="0"/>
          </a:p>
        </p:txBody>
      </p:sp>
    </p:spTree>
    <p:extLst>
      <p:ext uri="{BB962C8B-B14F-4D97-AF65-F5344CB8AC3E}">
        <p14:creationId xmlns:p14="http://schemas.microsoft.com/office/powerpoint/2010/main" val="877498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24745"/>
            <a:ext cx="10515600" cy="1368151"/>
          </a:xfrm>
        </p:spPr>
        <p:txBody>
          <a:bodyPr>
            <a:normAutofit fontScale="90000"/>
          </a:bodyPr>
          <a:lstStyle/>
          <a:p>
            <a:pPr algn="ctr"/>
            <a:r>
              <a:rPr lang="tr-TR" sz="3600" b="1" dirty="0">
                <a:latin typeface="Aharoni" panose="02010803020104030203" pitchFamily="2" charset="-79"/>
                <a:cs typeface="Aharoni" panose="02010803020104030203" pitchFamily="2" charset="-79"/>
              </a:rPr>
              <a:t>Branş öğretmenleri Destek Eğitim Odasında kaç saate kadar görev alabilir ve ücretlendirme nasıl yapılır? </a:t>
            </a:r>
            <a:endParaRPr lang="tr-TR" sz="3600"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838200" y="2276872"/>
            <a:ext cx="10515600" cy="3682139"/>
          </a:xfrm>
        </p:spPr>
        <p:txBody>
          <a:bodyPr/>
          <a:lstStyle/>
          <a:p>
            <a:pPr marL="0" indent="0" algn="ctr">
              <a:buNone/>
            </a:pPr>
            <a:endParaRPr lang="tr-TR" dirty="0" smtClean="0"/>
          </a:p>
          <a:p>
            <a:pPr marL="0" indent="0" algn="ctr">
              <a:buNone/>
            </a:pPr>
            <a:r>
              <a:rPr lang="tr-TR" dirty="0" smtClean="0"/>
              <a:t>Maaş </a:t>
            </a:r>
            <a:r>
              <a:rPr lang="tr-TR" dirty="0"/>
              <a:t>karşılığı ders saatini dolduramayan branş öğretmenine, </a:t>
            </a:r>
            <a:endParaRPr lang="tr-TR" dirty="0" smtClean="0"/>
          </a:p>
          <a:p>
            <a:pPr marL="0" indent="0" algn="ctr">
              <a:buNone/>
            </a:pPr>
            <a:r>
              <a:rPr lang="tr-TR" dirty="0" smtClean="0"/>
              <a:t>dolduramadığı </a:t>
            </a:r>
            <a:r>
              <a:rPr lang="tr-TR" dirty="0"/>
              <a:t>saat kadar Destek Eğitim Odasında görev verilir. Maaş </a:t>
            </a:r>
            <a:endParaRPr lang="tr-TR" dirty="0" smtClean="0"/>
          </a:p>
          <a:p>
            <a:pPr marL="0" indent="0" algn="ctr">
              <a:buNone/>
            </a:pPr>
            <a:r>
              <a:rPr lang="tr-TR" dirty="0" smtClean="0"/>
              <a:t>karşılığı </a:t>
            </a:r>
            <a:r>
              <a:rPr lang="tr-TR" dirty="0"/>
              <a:t>verilen Destek Eğitim Odası görevinde ek ders ücreti ve %25 </a:t>
            </a:r>
            <a:endParaRPr lang="tr-TR" dirty="0" smtClean="0"/>
          </a:p>
          <a:p>
            <a:pPr marL="0" indent="0" algn="ctr">
              <a:buNone/>
            </a:pPr>
            <a:r>
              <a:rPr lang="tr-TR" dirty="0" smtClean="0"/>
              <a:t>artırımlı </a:t>
            </a:r>
            <a:r>
              <a:rPr lang="tr-TR" dirty="0"/>
              <a:t>ödenmez.</a:t>
            </a:r>
          </a:p>
          <a:p>
            <a:endParaRPr lang="tr-TR" dirty="0"/>
          </a:p>
        </p:txBody>
      </p:sp>
    </p:spTree>
    <p:extLst>
      <p:ext uri="{BB962C8B-B14F-4D97-AF65-F5344CB8AC3E}">
        <p14:creationId xmlns:p14="http://schemas.microsoft.com/office/powerpoint/2010/main" val="1897919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988840"/>
            <a:ext cx="10515600" cy="3970171"/>
          </a:xfrm>
        </p:spPr>
        <p:txBody>
          <a:bodyPr/>
          <a:lstStyle/>
          <a:p>
            <a:pPr marL="0" indent="0" algn="ctr">
              <a:buNone/>
            </a:pPr>
            <a:r>
              <a:rPr lang="tr-TR" dirty="0"/>
              <a:t>Ayrıca branş öğretmenlerine, 15 saat maaş karşılığı olan ders yükünün </a:t>
            </a:r>
            <a:endParaRPr lang="tr-TR" dirty="0" smtClean="0"/>
          </a:p>
          <a:p>
            <a:pPr marL="0" indent="0" algn="ctr">
              <a:buNone/>
            </a:pPr>
            <a:r>
              <a:rPr lang="tr-TR" dirty="0" smtClean="0"/>
              <a:t>üzerine</a:t>
            </a:r>
            <a:r>
              <a:rPr lang="tr-TR" dirty="0"/>
              <a:t>, 6 saat zorunlu ek ders kapsamında Destek Eğitim Odasında </a:t>
            </a:r>
            <a:endParaRPr lang="tr-TR" dirty="0" smtClean="0"/>
          </a:p>
          <a:p>
            <a:pPr marL="0" indent="0" algn="ctr">
              <a:buNone/>
            </a:pPr>
            <a:r>
              <a:rPr lang="tr-TR" dirty="0" smtClean="0"/>
              <a:t>görev </a:t>
            </a:r>
            <a:r>
              <a:rPr lang="tr-TR" dirty="0"/>
              <a:t>verilebilir. Branş öğretmeninin istemesi durumunda, 15 saat maaş </a:t>
            </a:r>
            <a:endParaRPr lang="tr-TR" dirty="0" smtClean="0"/>
          </a:p>
          <a:p>
            <a:pPr marL="0" indent="0" algn="ctr">
              <a:buNone/>
            </a:pPr>
            <a:r>
              <a:rPr lang="tr-TR" dirty="0" smtClean="0"/>
              <a:t>karşılığı </a:t>
            </a:r>
            <a:r>
              <a:rPr lang="tr-TR" dirty="0"/>
              <a:t>ve 6 saat zorunlu ek dersin üzerine, 9 saat daha Destek Eğitim </a:t>
            </a:r>
            <a:endParaRPr lang="tr-TR" dirty="0" smtClean="0"/>
          </a:p>
          <a:p>
            <a:pPr marL="0" indent="0" algn="ctr">
              <a:buNone/>
            </a:pPr>
            <a:r>
              <a:rPr lang="tr-TR" dirty="0" smtClean="0"/>
              <a:t>Odasında </a:t>
            </a:r>
            <a:r>
              <a:rPr lang="tr-TR" dirty="0"/>
              <a:t>ek ders görevi verilebilir. </a:t>
            </a:r>
          </a:p>
          <a:p>
            <a:endParaRPr lang="tr-TR" dirty="0"/>
          </a:p>
        </p:txBody>
      </p:sp>
    </p:spTree>
    <p:extLst>
      <p:ext uri="{BB962C8B-B14F-4D97-AF65-F5344CB8AC3E}">
        <p14:creationId xmlns:p14="http://schemas.microsoft.com/office/powerpoint/2010/main" val="398625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24745"/>
            <a:ext cx="10515600" cy="1152127"/>
          </a:xfrm>
        </p:spPr>
        <p:txBody>
          <a:bodyPr>
            <a:normAutofit/>
          </a:bodyPr>
          <a:lstStyle/>
          <a:p>
            <a:r>
              <a:rPr lang="tr-TR" sz="3200" b="1" dirty="0">
                <a:latin typeface="Aharoni" panose="02010803020104030203" pitchFamily="2" charset="-79"/>
                <a:cs typeface="Aharoni" panose="02010803020104030203" pitchFamily="2" charset="-79"/>
              </a:rPr>
              <a:t>Destek Eğitim Odası’nda görev alacak öğretmen okul içinden temin edilemezse, ne yapılabilir? </a:t>
            </a:r>
            <a:endParaRPr lang="tr-TR" sz="3200"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838200" y="2348880"/>
            <a:ext cx="10515600" cy="3610131"/>
          </a:xfrm>
        </p:spPr>
        <p:txBody>
          <a:bodyPr/>
          <a:lstStyle/>
          <a:p>
            <a:pPr marL="0" indent="0">
              <a:buNone/>
            </a:pPr>
            <a:r>
              <a:rPr lang="tr-TR" dirty="0"/>
              <a:t>Destek Eğitim Odası uygulaması için hazırlanan çalışma  programı  okul </a:t>
            </a:r>
            <a:endParaRPr lang="tr-TR" dirty="0" smtClean="0"/>
          </a:p>
          <a:p>
            <a:pPr marL="0" indent="0">
              <a:buNone/>
            </a:pPr>
            <a:r>
              <a:rPr lang="tr-TR" dirty="0" smtClean="0"/>
              <a:t>yönetimi </a:t>
            </a:r>
            <a:r>
              <a:rPr lang="tr-TR" dirty="0"/>
              <a:t>tarafından (hangi saatte hangi öğrencilerin eğitim alacağını ve </a:t>
            </a:r>
            <a:endParaRPr lang="tr-TR" dirty="0" smtClean="0"/>
          </a:p>
          <a:p>
            <a:pPr marL="0" indent="0">
              <a:buNone/>
            </a:pPr>
            <a:r>
              <a:rPr lang="tr-TR" dirty="0" smtClean="0"/>
              <a:t>varsa </a:t>
            </a:r>
            <a:r>
              <a:rPr lang="tr-TR" dirty="0"/>
              <a:t>okuldaki mevcut öğretmenlerin hangi saatlerde görevlendirildiğini </a:t>
            </a:r>
            <a:endParaRPr lang="tr-TR" dirty="0" smtClean="0"/>
          </a:p>
          <a:p>
            <a:pPr marL="0" indent="0">
              <a:buNone/>
            </a:pPr>
            <a:r>
              <a:rPr lang="tr-TR" dirty="0" smtClean="0"/>
              <a:t>içeren </a:t>
            </a:r>
            <a:r>
              <a:rPr lang="tr-TR" dirty="0"/>
              <a:t>planlama) resmi yazı ile İlçe Milli Eğitim Müdürlüğü’ne </a:t>
            </a:r>
            <a:endParaRPr lang="tr-TR" dirty="0" smtClean="0"/>
          </a:p>
          <a:p>
            <a:pPr marL="0" indent="0">
              <a:buNone/>
            </a:pPr>
            <a:r>
              <a:rPr lang="tr-TR" dirty="0" smtClean="0"/>
              <a:t>gönderilerek</a:t>
            </a:r>
            <a:r>
              <a:rPr lang="tr-TR" dirty="0"/>
              <a:t>, öğretmen bulunamayan saatler için öğretmen isteğinde </a:t>
            </a:r>
            <a:endParaRPr lang="tr-TR" dirty="0" smtClean="0"/>
          </a:p>
          <a:p>
            <a:pPr marL="0" indent="0">
              <a:buNone/>
            </a:pPr>
            <a:r>
              <a:rPr lang="tr-TR" dirty="0" smtClean="0"/>
              <a:t>bulunabilir</a:t>
            </a:r>
            <a:r>
              <a:rPr lang="tr-TR" dirty="0"/>
              <a:t>. </a:t>
            </a:r>
          </a:p>
          <a:p>
            <a:endParaRPr lang="tr-TR" dirty="0"/>
          </a:p>
        </p:txBody>
      </p:sp>
    </p:spTree>
    <p:extLst>
      <p:ext uri="{BB962C8B-B14F-4D97-AF65-F5344CB8AC3E}">
        <p14:creationId xmlns:p14="http://schemas.microsoft.com/office/powerpoint/2010/main" val="1633126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268761"/>
            <a:ext cx="10515600" cy="1008111"/>
          </a:xfrm>
        </p:spPr>
        <p:txBody>
          <a:bodyPr>
            <a:normAutofit/>
          </a:bodyPr>
          <a:lstStyle/>
          <a:p>
            <a:pPr algn="ctr"/>
            <a:r>
              <a:rPr lang="tr-TR" sz="3200" dirty="0">
                <a:latin typeface="Aharoni" panose="02010803020104030203" pitchFamily="2" charset="-79"/>
                <a:cs typeface="Aharoni" panose="02010803020104030203" pitchFamily="2" charset="-79"/>
              </a:rPr>
              <a:t>Birden Çok Destek eğitim Odası Açılır Mı?</a:t>
            </a:r>
          </a:p>
        </p:txBody>
      </p:sp>
      <p:sp>
        <p:nvSpPr>
          <p:cNvPr id="3" name="İçerik Yer Tutucusu 2"/>
          <p:cNvSpPr>
            <a:spLocks noGrp="1"/>
          </p:cNvSpPr>
          <p:nvPr>
            <p:ph idx="1"/>
          </p:nvPr>
        </p:nvSpPr>
        <p:spPr>
          <a:xfrm>
            <a:off x="838200" y="2276872"/>
            <a:ext cx="10515600" cy="3682139"/>
          </a:xfrm>
        </p:spPr>
        <p:txBody>
          <a:bodyPr/>
          <a:lstStyle/>
          <a:p>
            <a:pPr marL="0" indent="0">
              <a:buNone/>
            </a:pPr>
            <a:endParaRPr lang="tr-TR" dirty="0" smtClean="0"/>
          </a:p>
          <a:p>
            <a:pPr marL="0" indent="0" algn="ctr">
              <a:buNone/>
            </a:pPr>
            <a:r>
              <a:rPr lang="tr-TR" dirty="0" smtClean="0"/>
              <a:t>Destek </a:t>
            </a:r>
            <a:r>
              <a:rPr lang="tr-TR" dirty="0"/>
              <a:t>eğitim alacak öğrenci sayısına göre okullarda birden fazla destek </a:t>
            </a:r>
            <a:endParaRPr lang="tr-TR" dirty="0" smtClean="0"/>
          </a:p>
          <a:p>
            <a:pPr marL="0" indent="0" algn="ctr">
              <a:buNone/>
            </a:pPr>
            <a:r>
              <a:rPr lang="tr-TR" dirty="0" smtClean="0"/>
              <a:t>eğitim </a:t>
            </a:r>
            <a:r>
              <a:rPr lang="tr-TR" dirty="0"/>
              <a:t>odası açılabilir. </a:t>
            </a:r>
          </a:p>
          <a:p>
            <a:endParaRPr lang="tr-TR" dirty="0"/>
          </a:p>
        </p:txBody>
      </p:sp>
    </p:spTree>
    <p:extLst>
      <p:ext uri="{BB962C8B-B14F-4D97-AF65-F5344CB8AC3E}">
        <p14:creationId xmlns:p14="http://schemas.microsoft.com/office/powerpoint/2010/main" val="2760402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Tam zamanlı kaynaştırma/bütünleştirme yoluyla eğitimlerine devam </a:t>
            </a:r>
            <a:endParaRPr lang="tr-TR" dirty="0" smtClean="0"/>
          </a:p>
          <a:p>
            <a:pPr marL="0" indent="0">
              <a:buNone/>
            </a:pPr>
            <a:r>
              <a:rPr lang="tr-TR" dirty="0" smtClean="0"/>
              <a:t>eden </a:t>
            </a:r>
            <a:r>
              <a:rPr lang="tr-TR" dirty="0"/>
              <a:t>öğrenciler ile özel yetenekli öğrencilere ihtiyaç duydukları </a:t>
            </a:r>
            <a:endParaRPr lang="tr-TR" dirty="0" smtClean="0"/>
          </a:p>
          <a:p>
            <a:pPr marL="0" indent="0">
              <a:buNone/>
            </a:pPr>
            <a:r>
              <a:rPr lang="tr-TR" dirty="0" smtClean="0"/>
              <a:t>alanlarda </a:t>
            </a:r>
            <a:r>
              <a:rPr lang="tr-TR" dirty="0"/>
              <a:t>destek eğitim hizmetleri verilmesi için düzenlenmiş  </a:t>
            </a:r>
            <a:r>
              <a:rPr lang="tr-TR" b="1" dirty="0"/>
              <a:t>Destek </a:t>
            </a:r>
            <a:endParaRPr lang="tr-TR" b="1" dirty="0" smtClean="0"/>
          </a:p>
          <a:p>
            <a:pPr marL="0" indent="0">
              <a:buNone/>
            </a:pPr>
            <a:r>
              <a:rPr lang="tr-TR" b="1" dirty="0" smtClean="0"/>
              <a:t>Eğitim </a:t>
            </a:r>
            <a:r>
              <a:rPr lang="tr-TR" b="1" dirty="0"/>
              <a:t>Odası Hizmeti </a:t>
            </a:r>
            <a:r>
              <a:rPr lang="tr-TR" dirty="0"/>
              <a:t>denir</a:t>
            </a:r>
          </a:p>
        </p:txBody>
      </p:sp>
    </p:spTree>
    <p:extLst>
      <p:ext uri="{BB962C8B-B14F-4D97-AF65-F5344CB8AC3E}">
        <p14:creationId xmlns:p14="http://schemas.microsoft.com/office/powerpoint/2010/main" val="2706388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7408" y="1124744"/>
            <a:ext cx="10515600" cy="796277"/>
          </a:xfrm>
        </p:spPr>
        <p:txBody>
          <a:bodyPr>
            <a:normAutofit/>
          </a:bodyPr>
          <a:lstStyle/>
          <a:p>
            <a:pPr algn="ctr"/>
            <a:r>
              <a:rPr lang="tr-TR" sz="4000" b="1" dirty="0">
                <a:latin typeface="Algerian" panose="04020705040A02060702" pitchFamily="82" charset="0"/>
              </a:rPr>
              <a:t>NEDEN DESTEK EĞİTİM?</a:t>
            </a:r>
          </a:p>
        </p:txBody>
      </p:sp>
      <p:sp>
        <p:nvSpPr>
          <p:cNvPr id="3" name="İçerik Yer Tutucusu 2"/>
          <p:cNvSpPr>
            <a:spLocks noGrp="1"/>
          </p:cNvSpPr>
          <p:nvPr>
            <p:ph idx="1"/>
          </p:nvPr>
        </p:nvSpPr>
        <p:spPr>
          <a:xfrm>
            <a:off x="838200" y="1916832"/>
            <a:ext cx="10515600" cy="4042179"/>
          </a:xfrm>
        </p:spPr>
        <p:txBody>
          <a:bodyPr>
            <a:normAutofit fontScale="92500" lnSpcReduction="10000"/>
          </a:bodyPr>
          <a:lstStyle/>
          <a:p>
            <a:pPr marL="0" indent="0">
              <a:buNone/>
            </a:pPr>
            <a:r>
              <a:rPr lang="tr-TR" b="1" dirty="0">
                <a:solidFill>
                  <a:srgbClr val="FF0000"/>
                </a:solidFill>
              </a:rPr>
              <a:t>Öğrenci açısından;</a:t>
            </a:r>
          </a:p>
          <a:p>
            <a:pPr marL="0" indent="0">
              <a:buNone/>
            </a:pPr>
            <a:r>
              <a:rPr lang="tr-TR" dirty="0"/>
              <a:t>• Öğrenci merkezli hazırlanan </a:t>
            </a:r>
            <a:r>
              <a:rPr lang="tr-TR" dirty="0" err="1"/>
              <a:t>BEP’lerin</a:t>
            </a:r>
            <a:r>
              <a:rPr lang="tr-TR" dirty="0"/>
              <a:t> işlevini artırıcı olup ve </a:t>
            </a:r>
            <a:r>
              <a:rPr lang="tr-TR" b="1" dirty="0"/>
              <a:t>akademik başarı oranını yükseltir.</a:t>
            </a:r>
          </a:p>
          <a:p>
            <a:pPr marL="0" indent="0">
              <a:buNone/>
            </a:pPr>
            <a:r>
              <a:rPr lang="tr-TR" dirty="0"/>
              <a:t>• Öğrencilerin akademik eğitiminde ve mesleki beceri öğretiminde, </a:t>
            </a:r>
            <a:r>
              <a:rPr lang="tr-TR" b="1" dirty="0"/>
              <a:t>grup eğitimi ihtiyaçları yanı sıra, bireysel eğitim ihtiyaçları da karşılanır.</a:t>
            </a:r>
          </a:p>
          <a:p>
            <a:pPr marL="0" indent="0">
              <a:buNone/>
            </a:pPr>
            <a:r>
              <a:rPr lang="tr-TR" dirty="0"/>
              <a:t>• Destek eğitimi ile sınıf ortamında, öğretmenin öğrenci üzerindeki </a:t>
            </a:r>
            <a:r>
              <a:rPr lang="tr-TR" b="1" dirty="0"/>
              <a:t>olumlu etkisi artar ve davranış problemleri azalır.</a:t>
            </a:r>
            <a:r>
              <a:rPr lang="tr-TR" dirty="0"/>
              <a:t> Ders başarısı artan ve değer verildiğini anlayan </a:t>
            </a:r>
            <a:r>
              <a:rPr lang="tr-TR" b="1" dirty="0"/>
              <a:t>öğrencilerin özgüvenleri artar.</a:t>
            </a:r>
          </a:p>
          <a:p>
            <a:pPr marL="0" indent="0">
              <a:buNone/>
            </a:pPr>
            <a:r>
              <a:rPr lang="tr-TR" dirty="0"/>
              <a:t>• Destek eğitim hizmetinden yararlanan kaynaştırma /bütünleştirme öğrencisinin, </a:t>
            </a:r>
            <a:r>
              <a:rPr lang="tr-TR" b="1" dirty="0"/>
              <a:t>sınıf içindeki kabulü ve akranları ile etkileşimi artar.</a:t>
            </a:r>
          </a:p>
          <a:p>
            <a:endParaRPr lang="tr-TR" dirty="0"/>
          </a:p>
        </p:txBody>
      </p:sp>
    </p:spTree>
    <p:extLst>
      <p:ext uri="{BB962C8B-B14F-4D97-AF65-F5344CB8AC3E}">
        <p14:creationId xmlns:p14="http://schemas.microsoft.com/office/powerpoint/2010/main" val="87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628800"/>
            <a:ext cx="10515600" cy="4330211"/>
          </a:xfrm>
        </p:spPr>
        <p:txBody>
          <a:bodyPr>
            <a:normAutofit/>
          </a:bodyPr>
          <a:lstStyle/>
          <a:p>
            <a:pPr marL="0" indent="0">
              <a:buNone/>
            </a:pPr>
            <a:r>
              <a:rPr lang="tr-TR" b="1" dirty="0">
                <a:solidFill>
                  <a:srgbClr val="FF0000"/>
                </a:solidFill>
              </a:rPr>
              <a:t>Öğretmen açısından;</a:t>
            </a:r>
            <a:endParaRPr lang="tr-TR" b="1" dirty="0"/>
          </a:p>
          <a:p>
            <a:pPr marL="0" indent="0">
              <a:buNone/>
            </a:pPr>
            <a:r>
              <a:rPr lang="tr-TR" dirty="0"/>
              <a:t>• Destek eğitim veren öğretmenler,  farklı durumlarda </a:t>
            </a:r>
            <a:r>
              <a:rPr lang="tr-TR" b="1" dirty="0"/>
              <a:t>uygun teknikleri kullanabilir.</a:t>
            </a:r>
            <a:endParaRPr lang="tr-TR" dirty="0"/>
          </a:p>
          <a:p>
            <a:pPr marL="0" indent="0">
              <a:buNone/>
            </a:pPr>
            <a:r>
              <a:rPr lang="tr-TR" dirty="0"/>
              <a:t>• Öğrenci ile ilgili sorumluluğu paylaşılan sınıf/ders öğretmeninin, </a:t>
            </a:r>
            <a:r>
              <a:rPr lang="tr-TR" b="1" dirty="0"/>
              <a:t>endişesi azalır.</a:t>
            </a:r>
            <a:endParaRPr lang="tr-TR" dirty="0"/>
          </a:p>
          <a:p>
            <a:pPr marL="0" indent="0">
              <a:buNone/>
            </a:pPr>
            <a:r>
              <a:rPr lang="tr-TR" dirty="0"/>
              <a:t>• Başarılı bir destek eğitim hizmetinde öğretmenin </a:t>
            </a:r>
            <a:r>
              <a:rPr lang="tr-TR" b="1" dirty="0"/>
              <a:t>mesleki doyumu artar.</a:t>
            </a:r>
          </a:p>
          <a:p>
            <a:endParaRPr lang="tr-TR" dirty="0"/>
          </a:p>
        </p:txBody>
      </p:sp>
    </p:spTree>
    <p:extLst>
      <p:ext uri="{BB962C8B-B14F-4D97-AF65-F5344CB8AC3E}">
        <p14:creationId xmlns:p14="http://schemas.microsoft.com/office/powerpoint/2010/main" val="661820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9416" y="1844824"/>
            <a:ext cx="10515600" cy="3528392"/>
          </a:xfrm>
        </p:spPr>
        <p:txBody>
          <a:bodyPr/>
          <a:lstStyle/>
          <a:p>
            <a:pPr marL="0" indent="0">
              <a:buNone/>
            </a:pPr>
            <a:r>
              <a:rPr lang="tr-TR" dirty="0">
                <a:solidFill>
                  <a:srgbClr val="FF0000"/>
                </a:solidFill>
              </a:rPr>
              <a:t>Genel olarak</a:t>
            </a:r>
            <a:r>
              <a:rPr lang="tr-TR" dirty="0"/>
              <a:t>;</a:t>
            </a:r>
          </a:p>
          <a:p>
            <a:pPr marL="0" indent="0">
              <a:buNone/>
            </a:pPr>
            <a:r>
              <a:rPr lang="tr-TR" dirty="0"/>
              <a:t>	Destek eğitim hizmetindeki başarı, özel  eğitim ihtiyacı olan </a:t>
            </a:r>
            <a:endParaRPr lang="tr-TR" dirty="0" smtClean="0"/>
          </a:p>
          <a:p>
            <a:pPr marL="0" indent="0">
              <a:buNone/>
            </a:pPr>
            <a:r>
              <a:rPr lang="tr-TR" dirty="0" smtClean="0"/>
              <a:t>bireyler </a:t>
            </a:r>
            <a:r>
              <a:rPr lang="tr-TR" dirty="0"/>
              <a:t>-Özel yetenekli olan bireyler ile tüm eğitim personelinin </a:t>
            </a:r>
            <a:endParaRPr lang="tr-TR" dirty="0" smtClean="0"/>
          </a:p>
          <a:p>
            <a:pPr marL="0" indent="0">
              <a:buNone/>
            </a:pPr>
            <a:r>
              <a:rPr lang="tr-TR" dirty="0" smtClean="0"/>
              <a:t>karşılaştığı </a:t>
            </a:r>
            <a:r>
              <a:rPr lang="tr-TR" b="1" dirty="0"/>
              <a:t>sorunları azaltarak, olumlu okul iklimi ve işbirliğini artırıcı </a:t>
            </a:r>
            <a:endParaRPr lang="tr-TR" b="1" dirty="0" smtClean="0"/>
          </a:p>
          <a:p>
            <a:pPr marL="0" indent="0">
              <a:buNone/>
            </a:pPr>
            <a:r>
              <a:rPr lang="tr-TR" b="1" dirty="0" smtClean="0"/>
              <a:t>olacaktır</a:t>
            </a:r>
            <a:r>
              <a:rPr lang="tr-TR" b="1" dirty="0"/>
              <a:t>.</a:t>
            </a:r>
          </a:p>
          <a:p>
            <a:endParaRPr lang="tr-TR" dirty="0"/>
          </a:p>
        </p:txBody>
      </p:sp>
    </p:spTree>
    <p:extLst>
      <p:ext uri="{BB962C8B-B14F-4D97-AF65-F5344CB8AC3E}">
        <p14:creationId xmlns:p14="http://schemas.microsoft.com/office/powerpoint/2010/main" val="1650990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96753"/>
            <a:ext cx="10515600" cy="864096"/>
          </a:xfrm>
        </p:spPr>
        <p:txBody>
          <a:bodyPr>
            <a:normAutofit/>
          </a:bodyPr>
          <a:lstStyle/>
          <a:p>
            <a:pPr algn="ctr"/>
            <a:r>
              <a:rPr lang="tr-TR" sz="3600" b="1" dirty="0">
                <a:latin typeface="Agency FB" panose="020B0503020202020204" pitchFamily="34" charset="0"/>
              </a:rPr>
              <a:t>Destek Eğitim Odası Açmak Zorunlu Mudur?</a:t>
            </a:r>
          </a:p>
        </p:txBody>
      </p:sp>
      <p:sp>
        <p:nvSpPr>
          <p:cNvPr id="3" name="İçerik Yer Tutucusu 2"/>
          <p:cNvSpPr>
            <a:spLocks noGrp="1"/>
          </p:cNvSpPr>
          <p:nvPr>
            <p:ph idx="1"/>
          </p:nvPr>
        </p:nvSpPr>
        <p:spPr>
          <a:xfrm>
            <a:off x="838200" y="2060848"/>
            <a:ext cx="10515600" cy="3898163"/>
          </a:xfrm>
        </p:spPr>
        <p:txBody>
          <a:bodyPr/>
          <a:lstStyle/>
          <a:p>
            <a:r>
              <a:rPr lang="tr-TR" b="1" dirty="0"/>
              <a:t>Evet, zorunludur.  </a:t>
            </a:r>
            <a:endParaRPr lang="tr-TR" b="1" dirty="0" smtClean="0"/>
          </a:p>
          <a:p>
            <a:pPr marL="0" indent="0">
              <a:buNone/>
            </a:pPr>
            <a:r>
              <a:rPr lang="tr-TR" dirty="0" smtClean="0"/>
              <a:t>7 </a:t>
            </a:r>
            <a:r>
              <a:rPr lang="tr-TR" dirty="0"/>
              <a:t>Temmuz 2018 tarih ve 30471sayılı Resmî </a:t>
            </a:r>
            <a:endParaRPr lang="tr-TR" dirty="0" smtClean="0"/>
          </a:p>
          <a:p>
            <a:pPr marL="0" indent="0">
              <a:buNone/>
            </a:pPr>
            <a:r>
              <a:rPr lang="tr-TR" dirty="0" smtClean="0"/>
              <a:t>Gazetede </a:t>
            </a:r>
            <a:r>
              <a:rPr lang="tr-TR" dirty="0"/>
              <a:t>yayımlanan Özel Eğitim Hizmetleri Yönetmeliği gereğince, </a:t>
            </a:r>
            <a:endParaRPr lang="tr-TR" dirty="0" smtClean="0"/>
          </a:p>
          <a:p>
            <a:pPr marL="0" indent="0">
              <a:buNone/>
            </a:pPr>
            <a:r>
              <a:rPr lang="tr-TR" dirty="0" smtClean="0"/>
              <a:t>okul </a:t>
            </a:r>
            <a:r>
              <a:rPr lang="tr-TR" dirty="0"/>
              <a:t>ve kurumlarda özel eğitime ihtiyacı olan öğrenciler ile özel </a:t>
            </a:r>
            <a:endParaRPr lang="tr-TR" dirty="0" smtClean="0"/>
          </a:p>
          <a:p>
            <a:pPr marL="0" indent="0">
              <a:buNone/>
            </a:pPr>
            <a:r>
              <a:rPr lang="tr-TR" dirty="0" smtClean="0"/>
              <a:t>yetenekli </a:t>
            </a:r>
            <a:r>
              <a:rPr lang="tr-TR" dirty="0"/>
              <a:t>öğrenciler için, Destek Eğitim Odası açılması gerekmektedir.</a:t>
            </a:r>
          </a:p>
          <a:p>
            <a:endParaRPr lang="tr-TR" dirty="0"/>
          </a:p>
        </p:txBody>
      </p:sp>
    </p:spTree>
    <p:extLst>
      <p:ext uri="{BB962C8B-B14F-4D97-AF65-F5344CB8AC3E}">
        <p14:creationId xmlns:p14="http://schemas.microsoft.com/office/powerpoint/2010/main" val="1446101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1424" y="548680"/>
            <a:ext cx="10515600" cy="1368152"/>
          </a:xfrm>
        </p:spPr>
        <p:txBody>
          <a:bodyPr>
            <a:normAutofit/>
          </a:bodyPr>
          <a:lstStyle/>
          <a:p>
            <a:pPr algn="ctr"/>
            <a:r>
              <a:rPr lang="tr-TR" sz="3200" b="1" dirty="0">
                <a:latin typeface="Aharoni" panose="02010803020104030203" pitchFamily="2" charset="-79"/>
                <a:ea typeface="ＭＳ Ｐゴシック" pitchFamily="1" charset="-128"/>
                <a:cs typeface="Aharoni" panose="02010803020104030203" pitchFamily="2" charset="-79"/>
              </a:rPr>
              <a:t>Boş Dersliğimiz Yok. Yine de DEO </a:t>
            </a:r>
            <a:r>
              <a:rPr lang="tr-TR" sz="3200" b="1" dirty="0" err="1">
                <a:latin typeface="Aharoni" panose="02010803020104030203" pitchFamily="2" charset="-79"/>
                <a:ea typeface="ＭＳ Ｐゴシック" pitchFamily="1" charset="-128"/>
                <a:cs typeface="Aharoni" panose="02010803020104030203" pitchFamily="2" charset="-79"/>
              </a:rPr>
              <a:t>Açabilirmiyiz</a:t>
            </a:r>
            <a:r>
              <a:rPr lang="tr-TR" sz="3200" b="1" dirty="0">
                <a:latin typeface="Aharoni" panose="02010803020104030203" pitchFamily="2" charset="-79"/>
                <a:ea typeface="ＭＳ Ｐゴシック" pitchFamily="1" charset="-128"/>
                <a:cs typeface="Aharoni" panose="02010803020104030203" pitchFamily="2" charset="-79"/>
              </a:rPr>
              <a:t>?</a:t>
            </a:r>
            <a:endParaRPr lang="tr-TR" sz="3200" b="1"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838200" y="1916832"/>
            <a:ext cx="10515600" cy="4042179"/>
          </a:xfrm>
        </p:spPr>
        <p:txBody>
          <a:bodyPr/>
          <a:lstStyle/>
          <a:p>
            <a:pPr>
              <a:lnSpc>
                <a:spcPct val="150000"/>
              </a:lnSpc>
              <a:buNone/>
              <a:defRPr/>
            </a:pPr>
            <a:r>
              <a:rPr lang="tr-TR" sz="2400" dirty="0"/>
              <a:t> </a:t>
            </a:r>
            <a:r>
              <a:rPr lang="tr-TR" dirty="0"/>
              <a:t>Destek Eğitim Odası açmak için </a:t>
            </a:r>
            <a:r>
              <a:rPr lang="tr-TR" b="1" dirty="0"/>
              <a:t>sadece bu amaçla kullanılacak bir oda/derslik olmasına gerek yoktur. </a:t>
            </a:r>
            <a:r>
              <a:rPr lang="tr-TR" dirty="0"/>
              <a:t>Destek Eğitim Odası olarak kullanılabilecek ayrı bir oda/derslik olmasa da, Destek Eğitim Odası açmak zorunludur. </a:t>
            </a:r>
          </a:p>
          <a:p>
            <a:pPr>
              <a:lnSpc>
                <a:spcPct val="150000"/>
              </a:lnSpc>
              <a:buNone/>
              <a:defRPr/>
            </a:pPr>
            <a:r>
              <a:rPr lang="tr-TR" b="1" dirty="0"/>
              <a:t>   Destek Eğitim Odası ismi sanal ve esnek bir odayı ifade etmektedir.</a:t>
            </a:r>
            <a:endParaRPr lang="tr-TR" dirty="0"/>
          </a:p>
        </p:txBody>
      </p:sp>
    </p:spTree>
    <p:extLst>
      <p:ext uri="{BB962C8B-B14F-4D97-AF65-F5344CB8AC3E}">
        <p14:creationId xmlns:p14="http://schemas.microsoft.com/office/powerpoint/2010/main" val="1219896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772816"/>
            <a:ext cx="10515600" cy="4186195"/>
          </a:xfrm>
        </p:spPr>
        <p:txBody>
          <a:bodyPr>
            <a:normAutofit/>
          </a:bodyPr>
          <a:lstStyle/>
          <a:p>
            <a:pPr marL="0" indent="0">
              <a:buNone/>
              <a:defRPr/>
            </a:pPr>
            <a:r>
              <a:rPr lang="tr-TR" b="1" dirty="0"/>
              <a:t>Önemli olan, </a:t>
            </a:r>
          </a:p>
          <a:p>
            <a:pPr marL="0" indent="0">
              <a:buNone/>
              <a:defRPr/>
            </a:pPr>
            <a:r>
              <a:rPr lang="tr-TR" b="1" dirty="0">
                <a:solidFill>
                  <a:srgbClr val="C00000"/>
                </a:solidFill>
              </a:rPr>
              <a:t>(1)</a:t>
            </a:r>
            <a:r>
              <a:rPr lang="tr-TR" dirty="0"/>
              <a:t> </a:t>
            </a:r>
            <a:r>
              <a:rPr lang="tr-TR" b="1" dirty="0"/>
              <a:t>Eğitim-öğretime uygun </a:t>
            </a:r>
            <a:r>
              <a:rPr lang="tr-TR" dirty="0"/>
              <a:t>fiziki koşullara sahip </a:t>
            </a:r>
            <a:r>
              <a:rPr lang="tr-TR" b="1" dirty="0"/>
              <a:t>bir ortam</a:t>
            </a:r>
            <a:r>
              <a:rPr lang="tr-TR" dirty="0"/>
              <a:t>ın, </a:t>
            </a:r>
          </a:p>
          <a:p>
            <a:pPr marL="0" indent="0">
              <a:lnSpc>
                <a:spcPct val="150000"/>
              </a:lnSpc>
              <a:buNone/>
              <a:defRPr/>
            </a:pPr>
            <a:r>
              <a:rPr lang="tr-TR" b="1" dirty="0">
                <a:solidFill>
                  <a:srgbClr val="C00000"/>
                </a:solidFill>
              </a:rPr>
              <a:t>(2) </a:t>
            </a:r>
            <a:r>
              <a:rPr lang="tr-TR" dirty="0"/>
              <a:t>İhtiyaç sahibi ve </a:t>
            </a:r>
            <a:r>
              <a:rPr lang="tr-TR" b="1" dirty="0"/>
              <a:t>RAM tarafından tanılanmış </a:t>
            </a:r>
            <a:r>
              <a:rPr lang="tr-TR" dirty="0"/>
              <a:t>olan ve Bireyselleştirilmiş Eğitim Planı (BEP) hazırlanmış bir </a:t>
            </a:r>
            <a:r>
              <a:rPr lang="tr-TR" b="1" dirty="0"/>
              <a:t>öğrenci </a:t>
            </a:r>
          </a:p>
          <a:p>
            <a:pPr marL="0" indent="0">
              <a:lnSpc>
                <a:spcPct val="150000"/>
              </a:lnSpc>
              <a:buNone/>
              <a:defRPr/>
            </a:pPr>
            <a:r>
              <a:rPr lang="tr-TR" b="1" dirty="0">
                <a:solidFill>
                  <a:srgbClr val="C00000"/>
                </a:solidFill>
              </a:rPr>
              <a:t>(3) G</a:t>
            </a:r>
            <a:r>
              <a:rPr lang="tr-TR" dirty="0"/>
              <a:t>önüllü bir </a:t>
            </a:r>
            <a:r>
              <a:rPr lang="tr-TR" b="1" dirty="0"/>
              <a:t>öğretmen</a:t>
            </a:r>
            <a:r>
              <a:rPr lang="tr-TR" dirty="0"/>
              <a:t>in olmasıdır. </a:t>
            </a:r>
          </a:p>
          <a:p>
            <a:endParaRPr lang="tr-TR" dirty="0"/>
          </a:p>
        </p:txBody>
      </p:sp>
    </p:spTree>
    <p:extLst>
      <p:ext uri="{BB962C8B-B14F-4D97-AF65-F5344CB8AC3E}">
        <p14:creationId xmlns:p14="http://schemas.microsoft.com/office/powerpoint/2010/main" val="519049516"/>
      </p:ext>
    </p:extLst>
  </p:cSld>
  <p:clrMapOvr>
    <a:masterClrMapping/>
  </p:clrMapOvr>
</p:sld>
</file>

<file path=ppt/theme/theme1.xml><?xml version="1.0" encoding="utf-8"?>
<a:theme xmlns:a="http://schemas.openxmlformats.org/drawingml/2006/main" name="YENİ RAM ŞABL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ema2" id="{04AD265F-D8C9-4824-983A-71A4730685A4}" vid="{AA5A4F54-EB85-4944-BA2C-8DC6751B2028}"/>
    </a:ext>
  </a:extLst>
</a:theme>
</file>

<file path=docProps/app.xml><?xml version="1.0" encoding="utf-8"?>
<Properties xmlns="http://schemas.openxmlformats.org/officeDocument/2006/extended-properties" xmlns:vt="http://schemas.openxmlformats.org/officeDocument/2006/docPropsVTypes">
  <Template>YENİ RAM ŞABLON</Template>
  <TotalTime>242</TotalTime>
  <Words>1125</Words>
  <Application>Microsoft Office PowerPoint</Application>
  <PresentationFormat>Özel</PresentationFormat>
  <Paragraphs>107</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YENİ RAM ŞABLON</vt:lpstr>
      <vt:lpstr>PowerPoint Sunusu</vt:lpstr>
      <vt:lpstr>Destek Eğitim Odası Nedir?</vt:lpstr>
      <vt:lpstr>PowerPoint Sunusu</vt:lpstr>
      <vt:lpstr>NEDEN DESTEK EĞİTİM?</vt:lpstr>
      <vt:lpstr>PowerPoint Sunusu</vt:lpstr>
      <vt:lpstr>PowerPoint Sunusu</vt:lpstr>
      <vt:lpstr>Destek Eğitim Odası Açmak Zorunlu Mudur?</vt:lpstr>
      <vt:lpstr>Boş Dersliğimiz Yok. Yine de DEO Açabilirmiyiz?</vt:lpstr>
      <vt:lpstr>PowerPoint Sunusu</vt:lpstr>
      <vt:lpstr>PowerPoint Sunusu</vt:lpstr>
      <vt:lpstr>DEO Açmak İçin Gerekli İhtiyaçları Temin Etmek Şart Mıdır?</vt:lpstr>
      <vt:lpstr>PowerPoint Sunusu</vt:lpstr>
      <vt:lpstr>Kimler Yararlanabilir?</vt:lpstr>
      <vt:lpstr>Kimler Yararlanabilir?</vt:lpstr>
      <vt:lpstr>Bir Öğrenci Haftada Kaç Saat Ders Alabilir?</vt:lpstr>
      <vt:lpstr>Kaç Öğrenci İle Ders Yapılabilir?</vt:lpstr>
      <vt:lpstr>Destek Eğitim Odası Uygulamasında Öğrenci Hangi Saatlerde Ders Alabilir?</vt:lpstr>
      <vt:lpstr>PowerPoint Sunusu</vt:lpstr>
      <vt:lpstr>PowerPoint Sunusu</vt:lpstr>
      <vt:lpstr>Destek Eğitim Odasında Hangi Öğretmenler Görev Alabilir?</vt:lpstr>
      <vt:lpstr>Sınıf Öğretmeninin Ücretlendirilmesi Nasıl Yapılır?</vt:lpstr>
      <vt:lpstr>Branş öğretmenleri Destek Eğitim Odasında kaç saate kadar görev alabilir ve ücretlendirme nasıl yapılır? </vt:lpstr>
      <vt:lpstr>PowerPoint Sunusu</vt:lpstr>
      <vt:lpstr>Destek Eğitim Odası’nda görev alacak öğretmen okul içinden temin edilemezse, ne yapılabilir? </vt:lpstr>
      <vt:lpstr>Birden Çok Destek eğitim Odası Açılır Mı?</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destek</dc:creator>
  <cp:lastModifiedBy>destek</cp:lastModifiedBy>
  <cp:revision>3</cp:revision>
  <dcterms:created xsi:type="dcterms:W3CDTF">2021-03-09T08:45:58Z</dcterms:created>
  <dcterms:modified xsi:type="dcterms:W3CDTF">2021-03-09T12:48:15Z</dcterms:modified>
</cp:coreProperties>
</file>