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6" r:id="rId3"/>
    <p:sldId id="293" r:id="rId4"/>
    <p:sldId id="277" r:id="rId5"/>
    <p:sldId id="278" r:id="rId6"/>
    <p:sldId id="295" r:id="rId7"/>
    <p:sldId id="296" r:id="rId8"/>
    <p:sldId id="280" r:id="rId9"/>
    <p:sldId id="281" r:id="rId10"/>
    <p:sldId id="282" r:id="rId11"/>
    <p:sldId id="288" r:id="rId12"/>
    <p:sldId id="294" r:id="rId13"/>
    <p:sldId id="289" r:id="rId14"/>
    <p:sldId id="271" r:id="rId15"/>
    <p:sldId id="290" r:id="rId16"/>
    <p:sldId id="266" r:id="rId17"/>
    <p:sldId id="265" r:id="rId18"/>
    <p:sldId id="292" r:id="rId19"/>
    <p:sldId id="291" r:id="rId20"/>
    <p:sldId id="263" r:id="rId21"/>
    <p:sldId id="264" r:id="rId22"/>
    <p:sldId id="287" r:id="rId23"/>
    <p:sldId id="268" r:id="rId24"/>
    <p:sldId id="299" r:id="rId25"/>
    <p:sldId id="269" r:id="rId26"/>
    <p:sldId id="272" r:id="rId27"/>
    <p:sldId id="273" r:id="rId28"/>
    <p:sldId id="274" r:id="rId29"/>
    <p:sldId id="275" r:id="rId30"/>
    <p:sldId id="297" r:id="rId31"/>
    <p:sldId id="298" r:id="rId3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FF"/>
    <a:srgbClr val="36DB29"/>
    <a:srgbClr val="29B21E"/>
    <a:srgbClr val="68CD03"/>
    <a:srgbClr val="E75E47"/>
    <a:srgbClr val="F10F35"/>
    <a:srgbClr val="FF3399"/>
    <a:srgbClr val="FF0066"/>
    <a:srgbClr val="CC00FF"/>
    <a:srgbClr val="FF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p:cViewPr varScale="1">
        <p:scale>
          <a:sx n="74" d="100"/>
          <a:sy n="74" d="100"/>
        </p:scale>
        <p:origin x="1290"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_al__ma_Sayfas_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tr-TR"/>
  <c:roundedCorners val="0"/>
  <mc:AlternateContent xmlns:mc="http://schemas.openxmlformats.org/markup-compatibility/2006">
    <mc:Choice xmlns:c14="http://schemas.microsoft.com/office/drawing/2007/8/2/chart" Requires="c14">
      <c14:style val="142"/>
    </mc:Choice>
    <mc:Fallback>
      <c:style val="42"/>
    </mc:Fallback>
  </mc:AlternateContent>
  <c:chart>
    <c:autoTitleDeleted val="1"/>
    <c:plotArea>
      <c:layout/>
      <c:pieChart>
        <c:varyColors val="1"/>
        <c:ser>
          <c:idx val="0"/>
          <c:order val="0"/>
          <c:tx>
            <c:strRef>
              <c:f>Sayfa1!$B$1</c:f>
              <c:strCache>
                <c:ptCount val="1"/>
                <c:pt idx="0">
                  <c:v>BENİM BİR GÜNÜM</c:v>
                </c:pt>
              </c:strCache>
            </c:strRef>
          </c:tx>
          <c:dPt>
            <c:idx val="0"/>
            <c:bubble3D val="0"/>
            <c:spPr>
              <a:solidFill>
                <a:srgbClr val="66FFFF"/>
              </a:solidFill>
            </c:spPr>
          </c:dPt>
          <c:dPt>
            <c:idx val="1"/>
            <c:bubble3D val="0"/>
            <c:spPr>
              <a:solidFill>
                <a:srgbClr val="FF3399"/>
              </a:solidFill>
            </c:spPr>
          </c:dPt>
          <c:dPt>
            <c:idx val="2"/>
            <c:bubble3D val="0"/>
            <c:spPr>
              <a:solidFill>
                <a:srgbClr val="36DB29"/>
              </a:solidFill>
            </c:spPr>
          </c:dPt>
          <c:dPt>
            <c:idx val="3"/>
            <c:bubble3D val="0"/>
            <c:spPr>
              <a:solidFill>
                <a:srgbClr val="F10F35"/>
              </a:solidFill>
            </c:spPr>
          </c:dPt>
          <c:dPt>
            <c:idx val="5"/>
            <c:bubble3D val="0"/>
            <c:spPr>
              <a:solidFill>
                <a:srgbClr val="E75E47"/>
              </a:solidFill>
            </c:spPr>
          </c:dPt>
          <c:cat>
            <c:strRef>
              <c:f>Sayfa1!$A$2:$A$7</c:f>
              <c:strCache>
                <c:ptCount val="6"/>
                <c:pt idx="0">
                  <c:v>UYKU</c:v>
                </c:pt>
                <c:pt idx="1">
                  <c:v>OYUN</c:v>
                </c:pt>
                <c:pt idx="2">
                  <c:v>OKUL</c:v>
                </c:pt>
                <c:pt idx="3">
                  <c:v>DERS</c:v>
                </c:pt>
                <c:pt idx="4">
                  <c:v>YEMEK</c:v>
                </c:pt>
                <c:pt idx="5">
                  <c:v>KİTAP OKUMA</c:v>
                </c:pt>
              </c:strCache>
            </c:strRef>
          </c:cat>
          <c:val>
            <c:numRef>
              <c:f>Sayfa1!$B$2:$B$7</c:f>
              <c:numCache>
                <c:formatCode>General</c:formatCode>
                <c:ptCount val="6"/>
                <c:pt idx="0">
                  <c:v>5</c:v>
                </c:pt>
                <c:pt idx="1">
                  <c:v>1.2</c:v>
                </c:pt>
                <c:pt idx="2">
                  <c:v>4.5</c:v>
                </c:pt>
                <c:pt idx="3">
                  <c:v>1.2</c:v>
                </c:pt>
                <c:pt idx="4">
                  <c:v>1.2</c:v>
                </c:pt>
                <c:pt idx="5">
                  <c:v>1</c:v>
                </c:pt>
              </c:numCache>
            </c:numRef>
          </c:val>
        </c:ser>
        <c:dLbls>
          <c:showLegendKey val="0"/>
          <c:showVal val="0"/>
          <c:showCatName val="0"/>
          <c:showSerName val="0"/>
          <c:showPercent val="0"/>
          <c:showBubbleSize val="0"/>
          <c:showLeaderLines val="1"/>
        </c:dLbls>
        <c:firstSliceAng val="0"/>
      </c:pieChart>
    </c:plotArea>
    <c:legend>
      <c:legendPos val="r"/>
      <c:layout/>
      <c:overlay val="0"/>
    </c:legend>
    <c:plotVisOnly val="1"/>
    <c:dispBlanksAs val="gap"/>
    <c:showDLblsOverMax val="0"/>
  </c:chart>
  <c:txPr>
    <a:bodyPr/>
    <a:lstStyle/>
    <a:p>
      <a:pPr>
        <a:defRPr sz="1800"/>
      </a:pPr>
      <a:endParaRPr lang="tr-TR"/>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0.44923</cdr:x>
      <cdr:y>0.30632</cdr:y>
    </cdr:from>
    <cdr:to>
      <cdr:x>0.68078</cdr:x>
      <cdr:y>0.53151</cdr:y>
    </cdr:to>
    <cdr:sp macro="" textlink="">
      <cdr:nvSpPr>
        <cdr:cNvPr id="2" name="1 Metin kutusu"/>
        <cdr:cNvSpPr txBox="1"/>
      </cdr:nvSpPr>
      <cdr:spPr>
        <a:xfrm xmlns:a="http://schemas.openxmlformats.org/drawingml/2006/main">
          <a:off x="4107725" y="1756227"/>
          <a:ext cx="2117298" cy="129104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dirty="0" smtClean="0"/>
            <a:t>8 saat uyku</a:t>
          </a:r>
          <a:endParaRPr lang="tr-TR" sz="3600" dirty="0"/>
        </a:p>
      </cdr:txBody>
    </cdr:sp>
  </cdr:relSizeAnchor>
  <cdr:relSizeAnchor xmlns:cdr="http://schemas.openxmlformats.org/drawingml/2006/chartDrawing">
    <cdr:from>
      <cdr:x>0.16925</cdr:x>
      <cdr:y>0.55263</cdr:y>
    </cdr:from>
    <cdr:to>
      <cdr:x>0.36613</cdr:x>
      <cdr:y>0.76614</cdr:y>
    </cdr:to>
    <cdr:sp macro="" textlink="">
      <cdr:nvSpPr>
        <cdr:cNvPr id="3" name="2 Metin kutusu"/>
        <cdr:cNvSpPr txBox="1"/>
      </cdr:nvSpPr>
      <cdr:spPr>
        <a:xfrm xmlns:a="http://schemas.openxmlformats.org/drawingml/2006/main">
          <a:off x="1547664" y="3168352"/>
          <a:ext cx="1800200" cy="1224136"/>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tr-TR" sz="1100" dirty="0"/>
        </a:p>
      </cdr:txBody>
    </cdr:sp>
  </cdr:relSizeAnchor>
  <cdr:relSizeAnchor xmlns:cdr="http://schemas.openxmlformats.org/drawingml/2006/chartDrawing">
    <cdr:from>
      <cdr:x>0.1535</cdr:x>
      <cdr:y>0.59031</cdr:y>
    </cdr:from>
    <cdr:to>
      <cdr:x>0.51575</cdr:x>
      <cdr:y>0.85406</cdr:y>
    </cdr:to>
    <cdr:sp macro="" textlink="">
      <cdr:nvSpPr>
        <cdr:cNvPr id="4" name="3 Metin kutusu"/>
        <cdr:cNvSpPr txBox="1"/>
      </cdr:nvSpPr>
      <cdr:spPr>
        <a:xfrm xmlns:a="http://schemas.openxmlformats.org/drawingml/2006/main">
          <a:off x="1403648" y="3384376"/>
          <a:ext cx="3312368" cy="151216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3600" dirty="0" smtClean="0"/>
            <a:t>7 saat okul</a:t>
          </a:r>
          <a:endParaRPr lang="tr-TR" sz="3600" dirty="0"/>
        </a:p>
      </cdr:txBody>
    </cdr:sp>
  </cdr:relSizeAnchor>
  <cdr:relSizeAnchor xmlns:cdr="http://schemas.openxmlformats.org/drawingml/2006/chartDrawing">
    <cdr:from>
      <cdr:x>0.12201</cdr:x>
      <cdr:y>0.36423</cdr:y>
    </cdr:from>
    <cdr:to>
      <cdr:x>0.311</cdr:x>
      <cdr:y>0.50239</cdr:y>
    </cdr:to>
    <cdr:sp macro="" textlink="">
      <cdr:nvSpPr>
        <cdr:cNvPr id="5" name="4 Metin kutusu"/>
        <cdr:cNvSpPr txBox="1"/>
      </cdr:nvSpPr>
      <cdr:spPr>
        <a:xfrm xmlns:a="http://schemas.openxmlformats.org/drawingml/2006/main">
          <a:off x="1115616" y="2088232"/>
          <a:ext cx="1728192" cy="79208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2400" dirty="0" smtClean="0"/>
            <a:t>2 saat ders</a:t>
          </a:r>
          <a:endParaRPr lang="tr-TR" sz="2400" dirty="0"/>
        </a:p>
      </cdr:txBody>
    </cdr:sp>
  </cdr:relSizeAnchor>
  <cdr:relSizeAnchor xmlns:cdr="http://schemas.openxmlformats.org/drawingml/2006/chartDrawing">
    <cdr:from>
      <cdr:x>0.20329</cdr:x>
      <cdr:y>0.16979</cdr:y>
    </cdr:from>
    <cdr:to>
      <cdr:x>0.32929</cdr:x>
      <cdr:y>0.44611</cdr:y>
    </cdr:to>
    <cdr:sp macro="" textlink="">
      <cdr:nvSpPr>
        <cdr:cNvPr id="6" name="5 Metin kutusu"/>
        <cdr:cNvSpPr txBox="1"/>
      </cdr:nvSpPr>
      <cdr:spPr>
        <a:xfrm xmlns:a="http://schemas.openxmlformats.org/drawingml/2006/main" rot="2859450">
          <a:off x="1642875" y="1189497"/>
          <a:ext cx="1584176"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2400" dirty="0" smtClean="0"/>
            <a:t>2 saat yemek</a:t>
          </a:r>
          <a:endParaRPr lang="tr-TR" sz="2400" dirty="0"/>
        </a:p>
      </cdr:txBody>
    </cdr:sp>
  </cdr:relSizeAnchor>
  <cdr:relSizeAnchor xmlns:cdr="http://schemas.openxmlformats.org/drawingml/2006/chartDrawing">
    <cdr:from>
      <cdr:x>0.311</cdr:x>
      <cdr:y>0.0628</cdr:y>
    </cdr:from>
    <cdr:to>
      <cdr:x>0.42125</cdr:x>
      <cdr:y>0.36423</cdr:y>
    </cdr:to>
    <cdr:sp macro="" textlink="">
      <cdr:nvSpPr>
        <cdr:cNvPr id="7" name="6 Metin kutusu"/>
        <cdr:cNvSpPr txBox="1"/>
      </cdr:nvSpPr>
      <cdr:spPr>
        <a:xfrm xmlns:a="http://schemas.openxmlformats.org/drawingml/2006/main">
          <a:off x="2843808" y="360040"/>
          <a:ext cx="1008112" cy="172819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1800" dirty="0" smtClean="0"/>
            <a:t>1 saat kitap okuma</a:t>
          </a:r>
          <a:endParaRPr lang="tr-TR" sz="1800" dirty="0"/>
        </a:p>
      </cdr:txBody>
    </cdr:sp>
  </cdr:relSizeAnchor>
  <cdr:relSizeAnchor xmlns:cdr="http://schemas.openxmlformats.org/drawingml/2006/chartDrawing">
    <cdr:from>
      <cdr:x>0.41596</cdr:x>
      <cdr:y>0.66386</cdr:y>
    </cdr:from>
    <cdr:to>
      <cdr:x>0.60467</cdr:x>
      <cdr:y>0.86481</cdr:y>
    </cdr:to>
    <cdr:sp macro="" textlink="">
      <cdr:nvSpPr>
        <cdr:cNvPr id="8" name="7 Metin kutusu"/>
        <cdr:cNvSpPr txBox="1"/>
      </cdr:nvSpPr>
      <cdr:spPr>
        <a:xfrm xmlns:a="http://schemas.openxmlformats.org/drawingml/2006/main" rot="2422370">
          <a:off x="3803573" y="3806053"/>
          <a:ext cx="1725547" cy="1152128"/>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tr-TR" sz="2400" dirty="0"/>
            <a:t>1</a:t>
          </a:r>
          <a:r>
            <a:rPr lang="tr-TR" sz="2400" dirty="0" smtClean="0"/>
            <a:t> saat oyun</a:t>
          </a:r>
          <a:endParaRPr lang="tr-TR" sz="2400" dirty="0"/>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D9F75050-0E15-4C5B-92B0-66D068882F1F}" type="datetimeFigureOut">
              <a:rPr lang="tr-TR" smtClean="0"/>
              <a:pPr/>
              <a:t>10.12.2020</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B1DEFA8C-F947-479F-BE07-76B6B3F80BF1}"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D9F75050-0E15-4C5B-92B0-66D068882F1F}" type="datetimeFigureOut">
              <a:rPr lang="tr-TR" smtClean="0"/>
              <a:pPr/>
              <a:t>10.12.2020</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D9F75050-0E15-4C5B-92B0-66D068882F1F}" type="datetimeFigureOut">
              <a:rPr lang="tr-TR" smtClean="0"/>
              <a:pPr/>
              <a:t>10.12.2020</a:t>
            </a:fld>
            <a:endParaRPr lang="tr-TR"/>
          </a:p>
        </p:txBody>
      </p:sp>
      <p:sp>
        <p:nvSpPr>
          <p:cNvPr id="9" name="8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D9F75050-0E15-4C5B-92B0-66D068882F1F}" type="datetimeFigureOut">
              <a:rPr lang="tr-TR" smtClean="0"/>
              <a:pPr/>
              <a:t>10.12.2020</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B1DEFA8C-F947-479F-BE07-76B6B3F80BF1}"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D9F75050-0E15-4C5B-92B0-66D068882F1F}" type="datetimeFigureOut">
              <a:rPr lang="tr-TR" smtClean="0"/>
              <a:pPr/>
              <a:t>10.12.2020</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D9F75050-0E15-4C5B-92B0-66D068882F1F}" type="datetimeFigureOut">
              <a:rPr lang="tr-TR" smtClean="0"/>
              <a:pPr/>
              <a:t>10.12.2020</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D9F75050-0E15-4C5B-92B0-66D068882F1F}" type="datetimeFigureOut">
              <a:rPr lang="tr-TR" smtClean="0"/>
              <a:pPr/>
              <a:t>10.12.2020</a:t>
            </a:fld>
            <a:endParaRPr lang="tr-TR"/>
          </a:p>
        </p:txBody>
      </p:sp>
      <p:sp>
        <p:nvSpPr>
          <p:cNvPr id="7" name="6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D9F75050-0E15-4C5B-92B0-66D068882F1F}" type="datetimeFigureOut">
              <a:rPr lang="tr-TR" smtClean="0"/>
              <a:pPr/>
              <a:t>10.12.2020</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B1DEFA8C-F947-479F-BE07-76B6B3F80BF1}"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D9F75050-0E15-4C5B-92B0-66D068882F1F}" type="datetimeFigureOut">
              <a:rPr lang="tr-TR" smtClean="0"/>
              <a:pPr/>
              <a:t>10.12.2020</a:t>
            </a:fld>
            <a:endParaRPr lang="tr-TR"/>
          </a:p>
        </p:txBody>
      </p:sp>
      <p:sp>
        <p:nvSpPr>
          <p:cNvPr id="22" name="21 Slayt Numarası Yer Tutucusu"/>
          <p:cNvSpPr>
            <a:spLocks noGrp="1"/>
          </p:cNvSpPr>
          <p:nvPr>
            <p:ph type="sldNum" sz="quarter" idx="15"/>
          </p:nvPr>
        </p:nvSpPr>
        <p:spPr/>
        <p:txBody>
          <a:bodyPr rtlCol="0"/>
          <a:lstStyle/>
          <a:p>
            <a:fld id="{B1DEFA8C-F947-479F-BE07-76B6B3F80BF1}"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D9F75050-0E15-4C5B-92B0-66D068882F1F}" type="datetimeFigureOut">
              <a:rPr lang="tr-TR" smtClean="0"/>
              <a:pPr/>
              <a:t>10.12.2020</a:t>
            </a:fld>
            <a:endParaRPr lang="tr-TR"/>
          </a:p>
        </p:txBody>
      </p:sp>
      <p:sp>
        <p:nvSpPr>
          <p:cNvPr id="18" name="17 Slayt Numarası Yer Tutucusu"/>
          <p:cNvSpPr>
            <a:spLocks noGrp="1"/>
          </p:cNvSpPr>
          <p:nvPr>
            <p:ph type="sldNum" sz="quarter" idx="11"/>
          </p:nvPr>
        </p:nvSpPr>
        <p:spPr/>
        <p:txBody>
          <a:bodyPr rtlCol="0"/>
          <a:lstStyle/>
          <a:p>
            <a:fld id="{B1DEFA8C-F947-479F-BE07-76B6B3F80BF1}"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9F75050-0E15-4C5B-92B0-66D068882F1F}" type="datetimeFigureOut">
              <a:rPr lang="tr-TR" smtClean="0"/>
              <a:pPr/>
              <a:t>10.12.2020</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B1DEFA8C-F947-479F-BE07-76B6B3F80BF1}"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547664" y="260648"/>
            <a:ext cx="7920880" cy="624786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10000" b="1" cap="none" spc="0" dirty="0" smtClean="0">
                <a:ln w="11430"/>
                <a:solidFill>
                  <a:srgbClr val="FF66FF"/>
                </a:solidFill>
                <a:effectLst>
                  <a:outerShdw blurRad="50800" dist="39000" dir="5460000" algn="tl">
                    <a:srgbClr val="000000">
                      <a:alpha val="38000"/>
                    </a:srgbClr>
                  </a:outerShdw>
                </a:effectLst>
              </a:rPr>
              <a:t>ZAMAN </a:t>
            </a:r>
          </a:p>
          <a:p>
            <a:pPr algn="ctr"/>
            <a:r>
              <a:rPr lang="tr-TR" sz="10000" b="1" cap="none" spc="0" dirty="0" smtClean="0">
                <a:ln w="11430"/>
                <a:solidFill>
                  <a:srgbClr val="FF66FF"/>
                </a:solidFill>
                <a:effectLst>
                  <a:outerShdw blurRad="50800" dist="39000" dir="5460000" algn="tl">
                    <a:srgbClr val="000000">
                      <a:alpha val="38000"/>
                    </a:srgbClr>
                  </a:outerShdw>
                </a:effectLst>
              </a:rPr>
              <a:t>ve </a:t>
            </a:r>
          </a:p>
          <a:p>
            <a:pPr algn="ctr"/>
            <a:r>
              <a:rPr lang="tr-TR" sz="10000" b="1" dirty="0" smtClean="0">
                <a:ln w="11430"/>
                <a:solidFill>
                  <a:srgbClr val="FF66FF"/>
                </a:solidFill>
                <a:effectLst>
                  <a:outerShdw blurRad="50800" dist="39000" dir="5460000" algn="tl">
                    <a:srgbClr val="000000">
                      <a:alpha val="38000"/>
                    </a:srgbClr>
                  </a:outerShdw>
                </a:effectLst>
              </a:rPr>
              <a:t>ZAMAN </a:t>
            </a:r>
            <a:endParaRPr lang="tr-TR" sz="10000" b="1" cap="none" spc="0" dirty="0" smtClean="0">
              <a:ln w="11430"/>
              <a:solidFill>
                <a:srgbClr val="FF66FF"/>
              </a:solidFill>
              <a:effectLst>
                <a:outerShdw blurRad="50800" dist="39000" dir="5460000" algn="tl">
                  <a:srgbClr val="000000">
                    <a:alpha val="38000"/>
                  </a:srgbClr>
                </a:outerShdw>
              </a:effectLst>
            </a:endParaRPr>
          </a:p>
          <a:p>
            <a:pPr algn="ctr"/>
            <a:r>
              <a:rPr lang="tr-TR" sz="10000" b="1" cap="none" spc="0" dirty="0" smtClean="0">
                <a:ln w="11430"/>
                <a:solidFill>
                  <a:srgbClr val="FF66FF"/>
                </a:solidFill>
                <a:effectLst>
                  <a:outerShdw blurRad="50800" dist="39000" dir="5460000" algn="tl">
                    <a:srgbClr val="000000">
                      <a:alpha val="38000"/>
                    </a:srgbClr>
                  </a:outerShdw>
                </a:effectLst>
              </a:rPr>
              <a:t>YÖNETİMİ</a:t>
            </a:r>
            <a:endParaRPr lang="tr-TR" sz="10000" b="1" cap="none" spc="0" dirty="0">
              <a:ln w="11430"/>
              <a:solidFill>
                <a:srgbClr val="FF66FF"/>
              </a:solidFill>
              <a:effectLst>
                <a:outerShdw blurRad="50800" dist="39000" dir="5460000" algn="tl">
                  <a:srgbClr val="000000">
                    <a:alpha val="38000"/>
                  </a:srgbClr>
                </a:outerShdw>
              </a:effectLst>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467544" y="5301208"/>
            <a:ext cx="8280920" cy="1077218"/>
          </a:xfrm>
          <a:prstGeom prst="rect">
            <a:avLst/>
          </a:prstGeom>
        </p:spPr>
        <p:txBody>
          <a:bodyPr wrap="square">
            <a:spAutoFit/>
          </a:bodyPr>
          <a:lstStyle/>
          <a:p>
            <a:pPr>
              <a:buNone/>
            </a:pPr>
            <a:r>
              <a:rPr lang="en-US" sz="3200" dirty="0" smtClean="0"/>
              <a:t>Zamanı planlamak, bu anlamda zamanı en iyi şekilde yönetmek demektir. </a:t>
            </a:r>
            <a:endParaRPr lang="tr-TR" sz="3200" dirty="0"/>
          </a:p>
        </p:txBody>
      </p:sp>
      <p:pic>
        <p:nvPicPr>
          <p:cNvPr id="5" name="4 Resim" descr="Saat, Çalar Saat, Zaman, Uyandırmak, Zaman Belirten"/>
          <p:cNvPicPr/>
          <p:nvPr/>
        </p:nvPicPr>
        <p:blipFill>
          <a:blip r:embed="rId2" cstate="print"/>
          <a:srcRect/>
          <a:stretch>
            <a:fillRect/>
          </a:stretch>
        </p:blipFill>
        <p:spPr bwMode="auto">
          <a:xfrm>
            <a:off x="0" y="0"/>
            <a:ext cx="9144000" cy="4869160"/>
          </a:xfrm>
          <a:prstGeom prst="rect">
            <a:avLst/>
          </a:prstGeom>
          <a:noFill/>
          <a:ln w="9525">
            <a:noFill/>
            <a:miter lim="800000"/>
            <a:headEnd/>
            <a:tailEnd/>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a:spLocks noGrp="1"/>
          </p:cNvSpPr>
          <p:nvPr>
            <p:ph sz="quarter" idx="1"/>
          </p:nvPr>
        </p:nvSpPr>
        <p:spPr>
          <a:xfrm>
            <a:off x="251520" y="4581128"/>
            <a:ext cx="8892480" cy="1569660"/>
          </a:xfrm>
          <a:prstGeom prst="rect">
            <a:avLst/>
          </a:prstGeom>
        </p:spPr>
        <p:txBody>
          <a:bodyPr wrap="square">
            <a:spAutoFit/>
          </a:bodyPr>
          <a:lstStyle/>
          <a:p>
            <a:pPr marL="274320" lvl="0" indent="-274320">
              <a:spcBef>
                <a:spcPts val="600"/>
              </a:spcBef>
              <a:buClr>
                <a:srgbClr val="B83D68"/>
              </a:buClr>
              <a:buSzPct val="70000"/>
            </a:pPr>
            <a:r>
              <a:rPr lang="tr-TR" sz="2400" dirty="0" smtClean="0">
                <a:solidFill>
                  <a:prstClr val="black"/>
                </a:solidFill>
              </a:rPr>
              <a:t>   </a:t>
            </a:r>
            <a:r>
              <a:rPr lang="en-US" sz="2400" dirty="0" smtClean="0">
                <a:solidFill>
                  <a:prstClr val="black"/>
                </a:solidFill>
              </a:rPr>
              <a:t>Zaman yönetimi bu bağlamda “neyi, niçin ve ne zaman yapmayı” bilmek ve günlük yaşayışın akışını bu ilkeye göre planlamaktır. Zamanı planlamak, bu anlamda zamanı en iyi şekilde yönetmek demektir. </a:t>
            </a:r>
            <a:endParaRPr lang="tr-TR" sz="2400" dirty="0">
              <a:solidFill>
                <a:prstClr val="black"/>
              </a:solidFill>
            </a:endParaRPr>
          </a:p>
        </p:txBody>
      </p:sp>
      <p:pic>
        <p:nvPicPr>
          <p:cNvPr id="5" name="4 Resim" descr="Izle, Zaman, Yaprakları, Işaretçiler, Geçen Zaman"/>
          <p:cNvPicPr/>
          <p:nvPr/>
        </p:nvPicPr>
        <p:blipFill>
          <a:blip r:embed="rId2" cstate="print"/>
          <a:srcRect/>
          <a:stretch>
            <a:fillRect/>
          </a:stretch>
        </p:blipFill>
        <p:spPr bwMode="auto">
          <a:xfrm>
            <a:off x="2195736" y="476672"/>
            <a:ext cx="4392568" cy="4005064"/>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sp>
        <p:nvSpPr>
          <p:cNvPr id="3" name="İçerik Yer Tutucusu 2"/>
          <p:cNvSpPr>
            <a:spLocks noGrp="1"/>
          </p:cNvSpPr>
          <p:nvPr>
            <p:ph sz="quarter" idx="1"/>
          </p:nvPr>
        </p:nvSpPr>
        <p:spPr/>
        <p:txBody>
          <a:bodyPr/>
          <a:lstStyle/>
          <a:p>
            <a:r>
              <a:rPr lang="tr-TR" b="1" dirty="0"/>
              <a:t>Zaman yönetimi ilk </a:t>
            </a:r>
            <a:r>
              <a:rPr lang="tr-TR" b="1" dirty="0" smtClean="0"/>
              <a:t>bakışta  bir çok hususta kazançlar sağlamaktadır.</a:t>
            </a:r>
            <a:endParaRPr lang="tr-TR" b="1" dirty="0"/>
          </a:p>
          <a:p>
            <a:r>
              <a:rPr lang="tr-TR" b="1" dirty="0" err="1" smtClean="0"/>
              <a:t>Stress’ten</a:t>
            </a:r>
            <a:r>
              <a:rPr lang="tr-TR" b="1" dirty="0" smtClean="0"/>
              <a:t> </a:t>
            </a:r>
            <a:r>
              <a:rPr lang="tr-TR" b="1" dirty="0"/>
              <a:t>kurtulmaya yardımcı olur.</a:t>
            </a:r>
          </a:p>
          <a:p>
            <a:r>
              <a:rPr lang="tr-TR" b="1" dirty="0" smtClean="0"/>
              <a:t>İş </a:t>
            </a:r>
            <a:r>
              <a:rPr lang="tr-TR" b="1" dirty="0"/>
              <a:t>ve özel yaşam </a:t>
            </a:r>
            <a:r>
              <a:rPr lang="tr-TR" b="1" dirty="0" smtClean="0"/>
              <a:t>arasındaki dengeyi kurmaya yardımcı olur.</a:t>
            </a:r>
            <a:endParaRPr lang="tr-TR" b="1" dirty="0"/>
          </a:p>
          <a:p>
            <a:r>
              <a:rPr lang="tr-TR" b="1" dirty="0" smtClean="0"/>
              <a:t>Kişisel </a:t>
            </a:r>
            <a:r>
              <a:rPr lang="tr-TR" b="1" dirty="0"/>
              <a:t>üretkenliğin artmasına ve</a:t>
            </a:r>
          </a:p>
          <a:p>
            <a:pPr marL="0" indent="0">
              <a:buNone/>
            </a:pPr>
            <a:r>
              <a:rPr lang="tr-TR" b="1" dirty="0"/>
              <a:t>kişisel hedeflere ulaşılmasına ve bu </a:t>
            </a:r>
            <a:r>
              <a:rPr lang="tr-TR" b="1" dirty="0" err="1" smtClean="0"/>
              <a:t>yollada</a:t>
            </a:r>
            <a:r>
              <a:rPr lang="tr-TR" b="1" dirty="0" smtClean="0"/>
              <a:t> </a:t>
            </a:r>
            <a:r>
              <a:rPr lang="tr-TR" b="1" dirty="0"/>
              <a:t>başarıya ulaşılmasına </a:t>
            </a:r>
            <a:r>
              <a:rPr lang="tr-TR" b="1" dirty="0" smtClean="0"/>
              <a:t>yardımcı olur.</a:t>
            </a:r>
            <a:endParaRPr lang="tr-TR" b="1" dirty="0"/>
          </a:p>
          <a:p>
            <a:pPr marL="0" indent="0">
              <a:buNone/>
            </a:pPr>
            <a:endParaRPr lang="tr-TR" dirty="0"/>
          </a:p>
        </p:txBody>
      </p:sp>
    </p:spTree>
    <p:extLst>
      <p:ext uri="{BB962C8B-B14F-4D97-AF65-F5344CB8AC3E}">
        <p14:creationId xmlns:p14="http://schemas.microsoft.com/office/powerpoint/2010/main" val="279463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1628800"/>
            <a:ext cx="8748464" cy="4873752"/>
          </a:xfrm>
        </p:spPr>
        <p:txBody>
          <a:bodyPr/>
          <a:lstStyle/>
          <a:p>
            <a:r>
              <a:rPr lang="tr-TR" dirty="0" smtClean="0"/>
              <a:t>    Zamanı çok iyi değerlendirmek için planlama yapmak şarttır. Hayatımızın düzenli olması için de zaman planlaması yapmak gerekir. Özellikle günlük ve haftalık işlerin planlanması ve işleri bu plana göre yönetmek verimli çalışmayı beraberinde getirir.</a:t>
            </a:r>
            <a:endParaRPr lang="tr-TR" dirty="0"/>
          </a:p>
        </p:txBody>
      </p:sp>
      <p:sp>
        <p:nvSpPr>
          <p:cNvPr id="4" name="3 Başlık"/>
          <p:cNvSpPr>
            <a:spLocks noGrp="1"/>
          </p:cNvSpPr>
          <p:nvPr>
            <p:ph type="title"/>
          </p:nvPr>
        </p:nvSpPr>
        <p:spPr>
          <a:xfrm>
            <a:off x="457200" y="494308"/>
            <a:ext cx="7467600" cy="923330"/>
          </a:xfrm>
          <a:prstGeom prst="rect">
            <a:avLst/>
          </a:prstGeom>
          <a:noFill/>
        </p:spPr>
        <p:txBody>
          <a:bodyPr wrap="square" lIns="91440" tIns="45720" rIns="91440" bIns="45720">
            <a:spAutoFit/>
          </a:bodyPr>
          <a:lstStyle/>
          <a:p>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Plan Hazırlama</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graphicFrame>
        <p:nvGraphicFramePr>
          <p:cNvPr id="5" name="4 Grafik"/>
          <p:cNvGraphicFramePr/>
          <p:nvPr>
            <p:extLst>
              <p:ext uri="{D42A27DB-BD31-4B8C-83A1-F6EECF244321}">
                <p14:modId xmlns:p14="http://schemas.microsoft.com/office/powerpoint/2010/main" val="1203511648"/>
              </p:ext>
            </p:extLst>
          </p:nvPr>
        </p:nvGraphicFramePr>
        <p:xfrm>
          <a:off x="0" y="1124744"/>
          <a:ext cx="9144000" cy="5733256"/>
        </p:xfrm>
        <a:graphic>
          <a:graphicData uri="http://schemas.openxmlformats.org/drawingml/2006/chart">
            <c:chart xmlns:c="http://schemas.openxmlformats.org/drawingml/2006/chart" xmlns:r="http://schemas.openxmlformats.org/officeDocument/2006/relationships" r:id="rId2"/>
          </a:graphicData>
        </a:graphic>
      </p:graphicFrame>
      <p:sp>
        <p:nvSpPr>
          <p:cNvPr id="6" name="5 Dikdörtgen"/>
          <p:cNvSpPr/>
          <p:nvPr/>
        </p:nvSpPr>
        <p:spPr>
          <a:xfrm>
            <a:off x="1331640" y="260648"/>
            <a:ext cx="6264696" cy="92333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tr-TR" sz="5400" b="1" cap="none" spc="0" dirty="0" smtClean="0">
                <a:ln w="11430"/>
                <a:solidFill>
                  <a:srgbClr val="FF0000"/>
                </a:solidFill>
                <a:effectLst>
                  <a:outerShdw blurRad="50800" dist="39000" dir="5460000" algn="tl">
                    <a:srgbClr val="000000">
                      <a:alpha val="38000"/>
                    </a:srgbClr>
                  </a:outerShdw>
                </a:effectLst>
              </a:rPr>
              <a:t>Benim Bir Günüm</a:t>
            </a:r>
            <a:endParaRPr lang="tr-TR" sz="5400" b="1" cap="none" spc="0" dirty="0">
              <a:ln w="11430"/>
              <a:solidFill>
                <a:srgbClr val="FF0000"/>
              </a:solidFill>
              <a:effectLst>
                <a:outerShdw blurRad="50800" dist="39000" dir="5460000" algn="tl">
                  <a:srgbClr val="000000">
                    <a:alpha val="38000"/>
                  </a:srgbClr>
                </a:outerShdw>
              </a:effectLs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o"/>
          <p:cNvGraphicFramePr>
            <a:graphicFrameLocks noGrp="1"/>
          </p:cNvGraphicFramePr>
          <p:nvPr>
            <p:extLst>
              <p:ext uri="{D42A27DB-BD31-4B8C-83A1-F6EECF244321}">
                <p14:modId xmlns:p14="http://schemas.microsoft.com/office/powerpoint/2010/main" val="3035760201"/>
              </p:ext>
            </p:extLst>
          </p:nvPr>
        </p:nvGraphicFramePr>
        <p:xfrm>
          <a:off x="467544" y="1700808"/>
          <a:ext cx="8064897" cy="4127244"/>
        </p:xfrm>
        <a:graphic>
          <a:graphicData uri="http://schemas.openxmlformats.org/drawingml/2006/table">
            <a:tbl>
              <a:tblPr/>
              <a:tblGrid>
                <a:gridCol w="3693639"/>
                <a:gridCol w="2109900"/>
                <a:gridCol w="2261358"/>
              </a:tblGrid>
              <a:tr h="620097">
                <a:tc>
                  <a:txBody>
                    <a:bodyPr/>
                    <a:lstStyle/>
                    <a:p>
                      <a:pPr algn="ctr">
                        <a:lnSpc>
                          <a:spcPct val="150000"/>
                        </a:lnSpc>
                        <a:spcAft>
                          <a:spcPts val="0"/>
                        </a:spcAft>
                      </a:pPr>
                      <a:endParaRPr lang="tr-TR" sz="1100" dirty="0">
                        <a:latin typeface="Calibri"/>
                        <a:ea typeface="Calibri"/>
                        <a:cs typeface="Times New Roman"/>
                      </a:endParaRPr>
                    </a:p>
                    <a:p>
                      <a:r>
                        <a:rPr lang="tr-TR" sz="1600" dirty="0">
                          <a:latin typeface="Times New Roman"/>
                        </a:rPr>
                        <a:t>FAALİYET</a:t>
                      </a:r>
                      <a:r>
                        <a:rPr lang="tr-TR" sz="1600" dirty="0">
                          <a:latin typeface="Calibri"/>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SAAT</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600" dirty="0">
                          <a:latin typeface="Times New Roman"/>
                          <a:ea typeface="Calibri"/>
                          <a:cs typeface="Times New Roman"/>
                        </a:rPr>
                        <a:t>HARCANAN ZAMAN</a:t>
                      </a:r>
                      <a:endParaRPr lang="tr-TR" sz="16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Uyanış-Kahvaltı</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07:00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a:t>
                      </a:r>
                      <a:r>
                        <a:rPr lang="tr-TR" sz="1400" baseline="0" dirty="0" smtClean="0">
                          <a:latin typeface="Times New Roman"/>
                          <a:ea typeface="Calibri"/>
                          <a:cs typeface="Times New Roman"/>
                        </a:rPr>
                        <a:t> </a:t>
                      </a:r>
                      <a:r>
                        <a:rPr lang="tr-TR" sz="1400" baseline="0" dirty="0" err="1" smtClean="0">
                          <a:latin typeface="Times New Roman"/>
                          <a:ea typeface="Calibri"/>
                          <a:cs typeface="Times New Roman"/>
                        </a:rPr>
                        <a:t>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Okula Gidiş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08:00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30 </a:t>
                      </a:r>
                      <a:r>
                        <a:rPr lang="tr-TR" sz="1400" dirty="0">
                          <a:latin typeface="Times New Roman"/>
                          <a:ea typeface="Calibri"/>
                          <a:cs typeface="Times New Roman"/>
                        </a:rPr>
                        <a:t>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Okul Zamanı</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a:latin typeface="Times New Roman"/>
                          <a:ea typeface="Calibri"/>
                          <a:cs typeface="Times New Roman"/>
                        </a:rPr>
                        <a:t>08:30</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6 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a:latin typeface="Times New Roman"/>
                          <a:ea typeface="Calibri"/>
                          <a:cs typeface="Times New Roman"/>
                        </a:rPr>
                        <a:t>Eve Dönüş</a:t>
                      </a:r>
                      <a:endParaRPr lang="tr-TR" sz="1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14:00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a:latin typeface="Times New Roman"/>
                          <a:ea typeface="Calibri"/>
                          <a:cs typeface="Times New Roman"/>
                        </a:rPr>
                        <a:t>30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5627">
                <a:tc>
                  <a:txBody>
                    <a:bodyPr/>
                    <a:lstStyle/>
                    <a:p>
                      <a:pPr algn="just">
                        <a:lnSpc>
                          <a:spcPct val="150000"/>
                        </a:lnSpc>
                        <a:spcAft>
                          <a:spcPts val="0"/>
                        </a:spcAft>
                      </a:pPr>
                      <a:r>
                        <a:rPr lang="tr-TR" sz="1400" dirty="0">
                          <a:latin typeface="Times New Roman"/>
                          <a:ea typeface="Calibri"/>
                          <a:cs typeface="Times New Roman"/>
                        </a:rPr>
                        <a:t>Yemek ve Dinlenme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14:30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1,5</a:t>
                      </a:r>
                      <a:r>
                        <a:rPr lang="tr-TR" sz="1400" baseline="0" dirty="0" smtClean="0">
                          <a:latin typeface="Times New Roman"/>
                          <a:ea typeface="Calibri"/>
                          <a:cs typeface="Times New Roman"/>
                        </a:rPr>
                        <a:t> </a:t>
                      </a:r>
                      <a:r>
                        <a:rPr lang="tr-TR" sz="1400" dirty="0" smtClean="0">
                          <a:latin typeface="Times New Roman"/>
                          <a:ea typeface="Calibri"/>
                          <a:cs typeface="Times New Roman"/>
                        </a:rPr>
                        <a:t>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0040">
                <a:tc>
                  <a:txBody>
                    <a:bodyPr/>
                    <a:lstStyle/>
                    <a:p>
                      <a:pPr algn="just">
                        <a:lnSpc>
                          <a:spcPct val="150000"/>
                        </a:lnSpc>
                        <a:spcAft>
                          <a:spcPts val="0"/>
                        </a:spcAft>
                      </a:pPr>
                      <a:r>
                        <a:rPr lang="tr-TR" sz="1400" dirty="0" smtClean="0">
                          <a:latin typeface="Times New Roman"/>
                          <a:ea typeface="Calibri"/>
                          <a:cs typeface="Times New Roman"/>
                        </a:rPr>
                        <a:t>Ödevler</a:t>
                      </a:r>
                      <a:r>
                        <a:rPr lang="tr-TR" sz="1400" baseline="0" dirty="0" smtClean="0">
                          <a:latin typeface="Times New Roman"/>
                          <a:ea typeface="Calibri"/>
                          <a:cs typeface="Times New Roman"/>
                        </a:rPr>
                        <a:t> + Konu Tekrarları</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16:00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2,5 </a:t>
                      </a:r>
                      <a:r>
                        <a:rPr lang="tr-TR" sz="1400" dirty="0">
                          <a:latin typeface="Times New Roman"/>
                          <a:ea typeface="Calibri"/>
                          <a:cs typeface="Times New Roman"/>
                        </a:rPr>
                        <a:t>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a:latin typeface="Times New Roman"/>
                          <a:ea typeface="Calibri"/>
                          <a:cs typeface="Times New Roman"/>
                        </a:rPr>
                        <a:t>Akşam Yemeği</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18:30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30</a:t>
                      </a:r>
                      <a:r>
                        <a:rPr lang="tr-TR" sz="1400" baseline="0" dirty="0" smtClean="0">
                          <a:latin typeface="Times New Roman"/>
                          <a:ea typeface="Calibri"/>
                          <a:cs typeface="Times New Roman"/>
                        </a:rPr>
                        <a:t> 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smtClean="0">
                          <a:latin typeface="Times New Roman"/>
                          <a:ea typeface="Calibri"/>
                          <a:cs typeface="Times New Roman"/>
                        </a:rPr>
                        <a:t> Soru</a:t>
                      </a:r>
                      <a:r>
                        <a:rPr lang="tr-TR" sz="1400" baseline="0" dirty="0" smtClean="0">
                          <a:latin typeface="Times New Roman"/>
                          <a:ea typeface="Calibri"/>
                          <a:cs typeface="Times New Roman"/>
                        </a:rPr>
                        <a:t> Çözme</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19.00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2,5 </a:t>
                      </a:r>
                      <a:r>
                        <a:rPr lang="tr-TR" sz="1400" dirty="0">
                          <a:latin typeface="Times New Roman"/>
                          <a:ea typeface="Calibri"/>
                          <a:cs typeface="Times New Roman"/>
                        </a:rPr>
                        <a:t>sa</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91640">
                <a:tc>
                  <a:txBody>
                    <a:bodyPr/>
                    <a:lstStyle/>
                    <a:p>
                      <a:pPr algn="just">
                        <a:lnSpc>
                          <a:spcPct val="150000"/>
                        </a:lnSpc>
                        <a:spcAft>
                          <a:spcPts val="0"/>
                        </a:spcAft>
                      </a:pPr>
                      <a:r>
                        <a:rPr lang="tr-TR" sz="1400" dirty="0" smtClean="0">
                          <a:latin typeface="Times New Roman"/>
                          <a:ea typeface="Calibri"/>
                          <a:cs typeface="Times New Roman"/>
                        </a:rPr>
                        <a:t>Kitap</a:t>
                      </a:r>
                      <a:r>
                        <a:rPr lang="tr-TR" sz="1400" baseline="0" dirty="0" smtClean="0">
                          <a:latin typeface="Times New Roman"/>
                          <a:ea typeface="Calibri"/>
                          <a:cs typeface="Times New Roman"/>
                        </a:rPr>
                        <a:t> Okuma</a:t>
                      </a:r>
                      <a:endParaRPr lang="tr-TR" sz="1400" dirty="0">
                        <a:latin typeface="Calibri"/>
                        <a:ea typeface="Calibri"/>
                        <a:cs typeface="Times New Roman"/>
                      </a:endParaRPr>
                    </a:p>
                  </a:txBody>
                  <a:tcPr marL="68580" marR="68580"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Times New Roman"/>
                          <a:ea typeface="Calibri"/>
                          <a:cs typeface="Times New Roman"/>
                        </a:rPr>
                        <a:t>21:30</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50000"/>
                        </a:lnSpc>
                        <a:spcAft>
                          <a:spcPts val="0"/>
                        </a:spcAft>
                      </a:pPr>
                      <a:r>
                        <a:rPr lang="tr-TR" sz="1400" dirty="0" smtClean="0">
                          <a:latin typeface="Calibri"/>
                          <a:ea typeface="Calibri"/>
                          <a:cs typeface="Times New Roman"/>
                        </a:rPr>
                        <a:t>30 </a:t>
                      </a:r>
                      <a:r>
                        <a:rPr lang="tr-TR" sz="1400" dirty="0" err="1" smtClean="0">
                          <a:latin typeface="Calibri"/>
                          <a:ea typeface="Calibri"/>
                          <a:cs typeface="Times New Roman"/>
                        </a:rPr>
                        <a:t>dk</a:t>
                      </a:r>
                      <a:endParaRPr lang="tr-TR" sz="1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3 Dikdörtgen"/>
          <p:cNvSpPr/>
          <p:nvPr/>
        </p:nvSpPr>
        <p:spPr>
          <a:xfrm>
            <a:off x="563216" y="548680"/>
            <a:ext cx="7263527" cy="923330"/>
          </a:xfrm>
          <a:prstGeom prst="rect">
            <a:avLst/>
          </a:prstGeom>
          <a:noFill/>
        </p:spPr>
        <p:txBody>
          <a:bodyPr wrap="none" lIns="91440" tIns="45720" rIns="91440" bIns="45720">
            <a:spAutoFit/>
          </a:bodyPr>
          <a:lstStyle/>
          <a:p>
            <a:pPr algn="ctr"/>
            <a:r>
              <a:rPr lang="tr-TR" sz="5400" b="1" cap="none" spc="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tr-TR" sz="54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Örnek Zaman Cetveli</a:t>
            </a:r>
            <a:endParaRPr lang="tr-TR" sz="5400"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endParaRPr>
          </a:p>
        </p:txBody>
      </p:sp>
      <p:graphicFrame>
        <p:nvGraphicFramePr>
          <p:cNvPr id="3" name="Tablo 2"/>
          <p:cNvGraphicFramePr>
            <a:graphicFrameLocks noGrp="1"/>
          </p:cNvGraphicFramePr>
          <p:nvPr>
            <p:extLst>
              <p:ext uri="{D42A27DB-BD31-4B8C-83A1-F6EECF244321}">
                <p14:modId xmlns:p14="http://schemas.microsoft.com/office/powerpoint/2010/main" val="3192271652"/>
              </p:ext>
            </p:extLst>
          </p:nvPr>
        </p:nvGraphicFramePr>
        <p:xfrm>
          <a:off x="476518" y="5847008"/>
          <a:ext cx="8062175" cy="321972"/>
        </p:xfrm>
        <a:graphic>
          <a:graphicData uri="http://schemas.openxmlformats.org/drawingml/2006/table">
            <a:tbl>
              <a:tblPr/>
              <a:tblGrid>
                <a:gridCol w="8062175"/>
              </a:tblGrid>
              <a:tr h="321972">
                <a:tc>
                  <a:txBody>
                    <a:bodyPr/>
                    <a:lstStyle/>
                    <a:p>
                      <a:r>
                        <a:rPr lang="tr-TR" sz="1400" dirty="0" smtClean="0"/>
                        <a:t>Uyuma                                                                             22.00</a:t>
                      </a:r>
                      <a:endParaRPr lang="tr-TR" sz="1400"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İçerik Yer Tutucusu"/>
          <p:cNvSpPr txBox="1">
            <a:spLocks noGrp="1"/>
          </p:cNvSpPr>
          <p:nvPr>
            <p:ph sz="quarter" idx="1"/>
          </p:nvPr>
        </p:nvSpPr>
        <p:spPr>
          <a:xfrm>
            <a:off x="251520" y="476672"/>
            <a:ext cx="8496944" cy="1077218"/>
          </a:xfrm>
          <a:prstGeom prst="rect">
            <a:avLst/>
          </a:prstGeom>
          <a:noFill/>
        </p:spPr>
        <p:txBody>
          <a:bodyPr wrap="square" rtlCol="0">
            <a:spAutoFit/>
          </a:bodyPr>
          <a:lstStyle/>
          <a:p>
            <a:r>
              <a:rPr lang="tr-TR" sz="3200" dirty="0" smtClean="0"/>
              <a:t>Pekala plan hazırlarken ne gibi zorluklarla karşılaşabiliriz?</a:t>
            </a:r>
            <a:endParaRPr lang="tr-TR" sz="3200" dirty="0"/>
          </a:p>
        </p:txBody>
      </p:sp>
      <p:pic>
        <p:nvPicPr>
          <p:cNvPr id="22529" name="Picture 1" descr="C:\Users\Rehberlik 2\Desktop\Zaman Görseller\time-management-1.jpg"/>
          <p:cNvPicPr>
            <a:picLocks noChangeAspect="1" noChangeArrowheads="1"/>
          </p:cNvPicPr>
          <p:nvPr/>
        </p:nvPicPr>
        <p:blipFill>
          <a:blip r:embed="rId2" cstate="print"/>
          <a:srcRect/>
          <a:stretch>
            <a:fillRect/>
          </a:stretch>
        </p:blipFill>
        <p:spPr bwMode="auto">
          <a:xfrm>
            <a:off x="2051720" y="1628800"/>
            <a:ext cx="7092280" cy="52292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5536" y="404664"/>
            <a:ext cx="7704856" cy="923330"/>
          </a:xfrm>
          <a:prstGeom prst="rect">
            <a:avLst/>
          </a:prstGeom>
        </p:spPr>
        <p:txBody>
          <a:bodyPr wrap="square">
            <a:spAutoFit/>
          </a:bodyPr>
          <a:lstStyle/>
          <a:p>
            <a:r>
              <a:rPr lang="tr-TR" sz="5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ZAMAN TUZAKLARI</a:t>
            </a:r>
            <a:endParaRPr lang="tr-TR" sz="5400" dirty="0"/>
          </a:p>
        </p:txBody>
      </p:sp>
      <p:sp>
        <p:nvSpPr>
          <p:cNvPr id="3" name="2 Dikdörtgen"/>
          <p:cNvSpPr/>
          <p:nvPr/>
        </p:nvSpPr>
        <p:spPr>
          <a:xfrm>
            <a:off x="323528" y="1772816"/>
            <a:ext cx="7668344" cy="2693045"/>
          </a:xfrm>
          <a:prstGeom prst="rect">
            <a:avLst/>
          </a:prstGeom>
        </p:spPr>
        <p:txBody>
          <a:bodyPr wrap="square">
            <a:spAutoFit/>
          </a:bodyPr>
          <a:lstStyle/>
          <a:p>
            <a:pPr marL="274320" lvl="0" indent="-274320">
              <a:spcBef>
                <a:spcPts val="600"/>
              </a:spcBef>
              <a:buClr>
                <a:srgbClr val="FF388C"/>
              </a:buClr>
              <a:buSzPct val="70000"/>
            </a:pPr>
            <a:r>
              <a:rPr lang="tr-TR" sz="2400" dirty="0" smtClean="0">
                <a:solidFill>
                  <a:prstClr val="black"/>
                </a:solidFill>
                <a:latin typeface="Century Schoolbook"/>
              </a:rPr>
              <a:t>Zaman tuzakları şöyle sıralanabilir:</a:t>
            </a:r>
          </a:p>
          <a:p>
            <a:pPr marL="274320" lvl="0" indent="-274320">
              <a:spcBef>
                <a:spcPts val="600"/>
              </a:spcBef>
              <a:buClr>
                <a:srgbClr val="FF388C"/>
              </a:buClr>
              <a:buSzPct val="70000"/>
              <a:buFont typeface="Wingdings"/>
              <a:buChar char=""/>
            </a:pPr>
            <a:r>
              <a:rPr lang="tr-TR" sz="2400" dirty="0" smtClean="0">
                <a:solidFill>
                  <a:prstClr val="black"/>
                </a:solidFill>
                <a:latin typeface="Century Schoolbook"/>
              </a:rPr>
              <a:t>Öncelikleri belirleyememek ve sıralayamamak</a:t>
            </a:r>
          </a:p>
          <a:p>
            <a:pPr marL="274320" lvl="0" indent="-274320">
              <a:spcBef>
                <a:spcPts val="600"/>
              </a:spcBef>
              <a:buClr>
                <a:srgbClr val="FF388C"/>
              </a:buClr>
              <a:buSzPct val="70000"/>
              <a:buFont typeface="Wingdings"/>
              <a:buChar char=""/>
            </a:pPr>
            <a:r>
              <a:rPr lang="tr-TR" sz="2400" dirty="0" smtClean="0">
                <a:solidFill>
                  <a:prstClr val="black"/>
                </a:solidFill>
                <a:latin typeface="Century Schoolbook"/>
              </a:rPr>
              <a:t>Erteleme ve oyalama</a:t>
            </a:r>
          </a:p>
          <a:p>
            <a:pPr marL="274320" lvl="0" indent="-274320">
              <a:spcBef>
                <a:spcPts val="600"/>
              </a:spcBef>
              <a:buClr>
                <a:srgbClr val="FF388C"/>
              </a:buClr>
              <a:buSzPct val="70000"/>
              <a:buFont typeface="Wingdings"/>
              <a:buChar char=""/>
            </a:pPr>
            <a:r>
              <a:rPr lang="tr-TR" sz="2400" dirty="0" smtClean="0">
                <a:solidFill>
                  <a:prstClr val="black"/>
                </a:solidFill>
                <a:latin typeface="Century Schoolbook"/>
              </a:rPr>
              <a:t>Hayır diyememek</a:t>
            </a:r>
          </a:p>
          <a:p>
            <a:pPr marL="274320" indent="-274320">
              <a:spcBef>
                <a:spcPts val="600"/>
              </a:spcBef>
              <a:buClr>
                <a:srgbClr val="FF388C"/>
              </a:buClr>
              <a:buSzPct val="70000"/>
              <a:buFont typeface="Wingdings"/>
              <a:buChar char=""/>
            </a:pPr>
            <a:r>
              <a:rPr lang="tr-TR" sz="2400" dirty="0" smtClean="0">
                <a:solidFill>
                  <a:prstClr val="black"/>
                </a:solidFill>
                <a:latin typeface="Century Schoolbook"/>
              </a:rPr>
              <a:t>Dağınık masa</a:t>
            </a:r>
          </a:p>
          <a:p>
            <a:pPr marL="274320" indent="-274320">
              <a:spcBef>
                <a:spcPts val="600"/>
              </a:spcBef>
              <a:buClr>
                <a:srgbClr val="FF388C"/>
              </a:buClr>
              <a:buSzPct val="70000"/>
              <a:buFont typeface="Wingdings"/>
              <a:buChar char=""/>
            </a:pPr>
            <a:r>
              <a:rPr lang="tr-TR" sz="2400" dirty="0" smtClean="0">
                <a:solidFill>
                  <a:prstClr val="black"/>
                </a:solidFill>
                <a:latin typeface="Century Schoolbook"/>
              </a:rPr>
              <a:t>Teknoloji</a:t>
            </a:r>
          </a:p>
        </p:txBody>
      </p:sp>
      <p:pic>
        <p:nvPicPr>
          <p:cNvPr id="21507" name="Picture 3" descr="Saat, Zaman, Gülen Yüz, Kalk, Iş, Iş Başlangıç"/>
          <p:cNvPicPr>
            <a:picLocks noChangeAspect="1" noChangeArrowheads="1"/>
          </p:cNvPicPr>
          <p:nvPr/>
        </p:nvPicPr>
        <p:blipFill>
          <a:blip r:embed="rId2" cstate="print"/>
          <a:srcRect/>
          <a:stretch>
            <a:fillRect/>
          </a:stretch>
        </p:blipFill>
        <p:spPr bwMode="auto">
          <a:xfrm>
            <a:off x="3280928" y="3212976"/>
            <a:ext cx="5863072" cy="3645024"/>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467544" y="2708920"/>
            <a:ext cx="7467600" cy="4873752"/>
          </a:xfrm>
        </p:spPr>
        <p:txBody>
          <a:bodyPr/>
          <a:lstStyle/>
          <a:p>
            <a:r>
              <a:rPr lang="tr-TR" dirty="0" smtClean="0"/>
              <a:t>Öncelikleri belirlemede yapacağımız işte yarar sağlama açısından önemli olanları sıralamak gerekir. </a:t>
            </a:r>
          </a:p>
          <a:p>
            <a:r>
              <a:rPr lang="tr-TR" dirty="0" smtClean="0"/>
              <a:t>Önceliğimizi belirlerken bizim için en önemli olan işe karar vermeliyiz. Buna göre önem verdiğimiz işi ilk sıralara almalı ve daha çok zaman ayırmalıyız.</a:t>
            </a:r>
            <a:endParaRPr lang="tr-TR" dirty="0"/>
          </a:p>
        </p:txBody>
      </p:sp>
      <p:sp>
        <p:nvSpPr>
          <p:cNvPr id="4" name="3 Başlık"/>
          <p:cNvSpPr>
            <a:spLocks noGrp="1"/>
          </p:cNvSpPr>
          <p:nvPr>
            <p:ph type="title"/>
          </p:nvPr>
        </p:nvSpPr>
        <p:spPr>
          <a:xfrm>
            <a:off x="395536" y="1340768"/>
            <a:ext cx="7467600" cy="1143000"/>
          </a:xfrm>
          <a:prstGeom prst="rect">
            <a:avLst/>
          </a:prstGeom>
          <a:noFill/>
        </p:spPr>
        <p:txBody>
          <a:bodyPr wrap="square" lIns="91440" tIns="45720" rIns="91440" bIns="45720">
            <a:spAutoFit/>
          </a:bodyPr>
          <a:lstStyle/>
          <a:p>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Öncelikleri belirleyememek ve sıralayamamak</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lstStyle/>
          <a:p>
            <a:pPr>
              <a:buFont typeface="Wingdings" pitchFamily="2" charset="2"/>
              <a:buChar char="Ø"/>
            </a:pPr>
            <a:endParaRPr lang="tr-TR" dirty="0" smtClean="0"/>
          </a:p>
          <a:p>
            <a:pPr>
              <a:buFont typeface="Wingdings" pitchFamily="2" charset="2"/>
              <a:buChar char="Ø"/>
            </a:pPr>
            <a:r>
              <a:rPr lang="tr-TR" dirty="0" smtClean="0"/>
              <a:t>Karşımızdaki kişiyi kırmamak duygularını incitmemek ve stresten kaçınmak için zamanında söylemediğimiz “hayır” kelimesi, bizleri aşırı yükün sorumluluğun ve stresin altında ezmektedir. Bazen sizin vazifeniz olmayan bir çok işle uğraşmak zorunda kalabilir kendi zamanınızı boşuna harcayabilirsiniz.</a:t>
            </a:r>
          </a:p>
          <a:p>
            <a:pPr>
              <a:buFont typeface="Wingdings" pitchFamily="2" charset="2"/>
              <a:buChar char="Ø"/>
            </a:pPr>
            <a:r>
              <a:rPr lang="tr-TR" dirty="0" smtClean="0"/>
              <a:t>Zaman yönetimi, zaman zaman bireyin çevresine “hayır” demesini gerektirecek bir etkinliktir.</a:t>
            </a:r>
          </a:p>
          <a:p>
            <a:pPr>
              <a:buFont typeface="Wingdings" pitchFamily="2" charset="2"/>
              <a:buChar char="Ø"/>
            </a:pPr>
            <a:endParaRPr lang="tr-TR" dirty="0"/>
          </a:p>
        </p:txBody>
      </p:sp>
      <p:sp>
        <p:nvSpPr>
          <p:cNvPr id="4" name="3 Başlık"/>
          <p:cNvSpPr>
            <a:spLocks noGrp="1"/>
          </p:cNvSpPr>
          <p:nvPr>
            <p:ph type="title"/>
          </p:nvPr>
        </p:nvSpPr>
        <p:spPr>
          <a:xfrm>
            <a:off x="457200" y="494308"/>
            <a:ext cx="7467600" cy="923330"/>
          </a:xfrm>
          <a:prstGeom prst="rect">
            <a:avLst/>
          </a:prstGeom>
          <a:noFill/>
        </p:spPr>
        <p:txBody>
          <a:bodyPr wrap="square" lIns="91440" tIns="45720" rIns="91440" bIns="45720">
            <a:spAutoFit/>
          </a:bodyPr>
          <a:lstStyle/>
          <a:p>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Hayır Diyememek</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23528" y="404664"/>
            <a:ext cx="5172314"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6600" b="1" spc="50" dirty="0" smtClean="0">
                <a:ln w="11430"/>
                <a:solidFill>
                  <a:srgbClr val="FC1908"/>
                </a:solidFill>
                <a:effectLst>
                  <a:outerShdw blurRad="76200" dist="50800" dir="5400000" algn="tl" rotWithShape="0">
                    <a:srgbClr val="000000">
                      <a:alpha val="65000"/>
                    </a:srgbClr>
                  </a:outerShdw>
                </a:effectLst>
              </a:rPr>
              <a:t>Zaman Nedir?</a:t>
            </a:r>
            <a:endParaRPr lang="tr-TR" sz="6600" b="1" spc="50" dirty="0">
              <a:ln w="11430"/>
              <a:solidFill>
                <a:srgbClr val="FC1908"/>
              </a:solidFill>
              <a:effectLst>
                <a:outerShdw blurRad="76200" dist="50800" dir="5400000" algn="tl" rotWithShape="0">
                  <a:srgbClr val="000000">
                    <a:alpha val="65000"/>
                  </a:srgbClr>
                </a:outerShdw>
              </a:effectLst>
            </a:endParaRPr>
          </a:p>
        </p:txBody>
      </p:sp>
      <p:pic>
        <p:nvPicPr>
          <p:cNvPr id="5" name="4 Resim" descr="Zaman Para Demektir, Para Yatıştırır, Uyku, Para"/>
          <p:cNvPicPr/>
          <p:nvPr/>
        </p:nvPicPr>
        <p:blipFill>
          <a:blip r:embed="rId2" cstate="print"/>
          <a:srcRect/>
          <a:stretch>
            <a:fillRect/>
          </a:stretch>
        </p:blipFill>
        <p:spPr bwMode="auto">
          <a:xfrm>
            <a:off x="0" y="1556792"/>
            <a:ext cx="9144000" cy="530120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1520" y="260648"/>
            <a:ext cx="7034618" cy="923330"/>
          </a:xfrm>
          <a:prstGeom prst="rect">
            <a:avLst/>
          </a:prstGeom>
          <a:noFill/>
        </p:spPr>
        <p:txBody>
          <a:bodyPr wrap="none" lIns="91440" tIns="45720" rIns="91440" bIns="45720">
            <a:spAutoFit/>
          </a:bodyPr>
          <a:lstStyle/>
          <a:p>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Erteleme ve Oyalama</a:t>
            </a:r>
          </a:p>
        </p:txBody>
      </p:sp>
      <p:pic>
        <p:nvPicPr>
          <p:cNvPr id="18433" name="Picture 1" descr="C:\Users\Rehberlik 2\Desktop\Zaman Görseller\timeless-2099156_960_720.jpg"/>
          <p:cNvPicPr>
            <a:picLocks noChangeAspect="1" noChangeArrowheads="1"/>
          </p:cNvPicPr>
          <p:nvPr/>
        </p:nvPicPr>
        <p:blipFill>
          <a:blip r:embed="rId2" cstate="print"/>
          <a:srcRect/>
          <a:stretch>
            <a:fillRect/>
          </a:stretch>
        </p:blipFill>
        <p:spPr bwMode="auto">
          <a:xfrm>
            <a:off x="5292080" y="4725144"/>
            <a:ext cx="3462796" cy="1944216"/>
          </a:xfrm>
          <a:prstGeom prst="rect">
            <a:avLst/>
          </a:prstGeom>
          <a:noFill/>
        </p:spPr>
      </p:pic>
      <p:sp>
        <p:nvSpPr>
          <p:cNvPr id="5" name="2 İçerik Yer Tutucusu"/>
          <p:cNvSpPr>
            <a:spLocks noGrp="1"/>
          </p:cNvSpPr>
          <p:nvPr>
            <p:ph sz="quarter" idx="1"/>
          </p:nvPr>
        </p:nvSpPr>
        <p:spPr>
          <a:xfrm>
            <a:off x="0" y="1340768"/>
            <a:ext cx="8748464" cy="4873752"/>
          </a:xfrm>
        </p:spPr>
        <p:txBody>
          <a:bodyPr>
            <a:normAutofit/>
          </a:bodyPr>
          <a:lstStyle/>
          <a:p>
            <a:pPr>
              <a:buNone/>
            </a:pPr>
            <a:r>
              <a:rPr lang="tr-TR" dirty="0" smtClean="0"/>
              <a:t>   Erteleme; zamanında yapmamız  gereken işleri başka zamana bırakmaktır.</a:t>
            </a:r>
          </a:p>
          <a:p>
            <a:pPr>
              <a:buNone/>
            </a:pPr>
            <a:r>
              <a:rPr lang="tr-TR" dirty="0" smtClean="0"/>
              <a:t>   Gerçekten önemli olan yaşamsal işlerle uğraşmaktan alıkoyan erteleme; </a:t>
            </a:r>
          </a:p>
          <a:p>
            <a:r>
              <a:rPr lang="tr-TR" dirty="0" smtClean="0"/>
              <a:t>Kişinin kariyerini yıkabilecek</a:t>
            </a:r>
          </a:p>
          <a:p>
            <a:r>
              <a:rPr lang="tr-TR" dirty="0" smtClean="0"/>
              <a:t>Mutluluğunu bozacak</a:t>
            </a:r>
          </a:p>
          <a:p>
            <a:r>
              <a:rPr lang="tr-TR" dirty="0" smtClean="0"/>
              <a:t>Her alanda başarıyı önleyen</a:t>
            </a:r>
          </a:p>
          <a:p>
            <a:r>
              <a:rPr lang="tr-TR" dirty="0" smtClean="0"/>
              <a:t>Gizli gizli zarar veren bir alışkanlıktır.</a:t>
            </a:r>
          </a:p>
          <a:p>
            <a:endParaRPr lang="tr-TR" dirty="0" smtClean="0"/>
          </a:p>
          <a:p>
            <a:pPr>
              <a:buNone/>
            </a:pPr>
            <a:r>
              <a:rPr lang="tr-TR" dirty="0" smtClean="0"/>
              <a:t>  		</a:t>
            </a:r>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332656"/>
            <a:ext cx="5301451" cy="923330"/>
          </a:xfrm>
          <a:prstGeom prst="rect">
            <a:avLst/>
          </a:prstGeom>
          <a:noFill/>
        </p:spPr>
        <p:txBody>
          <a:bodyPr wrap="none" lIns="91440" tIns="45720" rIns="91440" bIns="45720">
            <a:spAutoFit/>
          </a:bodyPr>
          <a:lstStyle/>
          <a:p>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Dağınık Masa</a:t>
            </a:r>
          </a:p>
        </p:txBody>
      </p:sp>
      <p:pic>
        <p:nvPicPr>
          <p:cNvPr id="17410" name="Picture 2" descr="https://i1.wp.com/akademikperspektif.com/wp-content/uploads/2013/04/daginik-masa.jpg?fit=660%2C459&amp;ssl=1"/>
          <p:cNvPicPr>
            <a:picLocks noChangeAspect="1" noChangeArrowheads="1"/>
          </p:cNvPicPr>
          <p:nvPr/>
        </p:nvPicPr>
        <p:blipFill>
          <a:blip r:embed="rId2" cstate="print"/>
          <a:srcRect/>
          <a:stretch>
            <a:fillRect/>
          </a:stretch>
        </p:blipFill>
        <p:spPr bwMode="auto">
          <a:xfrm>
            <a:off x="1619672" y="1772816"/>
            <a:ext cx="7200800" cy="5085184"/>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512" y="764704"/>
            <a:ext cx="8748464" cy="5016758"/>
          </a:xfrm>
          <a:prstGeom prst="rect">
            <a:avLst/>
          </a:prstGeom>
        </p:spPr>
        <p:txBody>
          <a:bodyPr wrap="square">
            <a:spAutoFit/>
          </a:bodyPr>
          <a:lstStyle/>
          <a:p>
            <a:r>
              <a:rPr lang="tr-TR" sz="3200" dirty="0" smtClean="0">
                <a:solidFill>
                  <a:prstClr val="black"/>
                </a:solidFill>
                <a:latin typeface="Century Schoolbook"/>
              </a:rPr>
              <a:t>  Zamanın etkili kullanılmadığının bir belirtisi de dağınık oda veya masa düzenidir. Bunun tek nedeni ise hiç kuşkusuz plansızlıktır. Dağınık masa demek, bir anlamda dağınık kafa demektir. Masanın bir depo gibi kullanılması öğrencinin masa üzerindeki gerekli dokümanları aramaya ayırdığı zamanı </a:t>
            </a:r>
            <a:r>
              <a:rPr lang="tr-TR" sz="3200" dirty="0" err="1" smtClean="0">
                <a:solidFill>
                  <a:prstClr val="black"/>
                </a:solidFill>
                <a:latin typeface="Century Schoolbook"/>
              </a:rPr>
              <a:t>arttırır.Bu</a:t>
            </a:r>
            <a:r>
              <a:rPr lang="tr-TR" sz="3200" dirty="0" smtClean="0">
                <a:solidFill>
                  <a:prstClr val="black"/>
                </a:solidFill>
                <a:latin typeface="Century Schoolbook"/>
              </a:rPr>
              <a:t> durum ise </a:t>
            </a:r>
            <a:r>
              <a:rPr lang="tr-TR" sz="3200" dirty="0" smtClean="0">
                <a:solidFill>
                  <a:prstClr val="black"/>
                </a:solidFill>
                <a:latin typeface="Century Schoolbook"/>
              </a:rPr>
              <a:t>dikkati </a:t>
            </a:r>
            <a:r>
              <a:rPr lang="tr-TR" sz="3200" dirty="0" err="1" smtClean="0">
                <a:solidFill>
                  <a:prstClr val="black"/>
                </a:solidFill>
                <a:latin typeface="Century Schoolbook"/>
              </a:rPr>
              <a:t>dağıtır,motivasyonu</a:t>
            </a:r>
            <a:r>
              <a:rPr lang="tr-TR" sz="3200" dirty="0" smtClean="0">
                <a:solidFill>
                  <a:prstClr val="black"/>
                </a:solidFill>
                <a:latin typeface="Century Schoolbook"/>
              </a:rPr>
              <a:t> </a:t>
            </a:r>
            <a:r>
              <a:rPr lang="tr-TR" sz="3200" dirty="0" smtClean="0">
                <a:solidFill>
                  <a:prstClr val="black"/>
                </a:solidFill>
                <a:latin typeface="Century Schoolbook"/>
              </a:rPr>
              <a:t>düşürür ve </a:t>
            </a:r>
            <a:r>
              <a:rPr lang="tr-TR" sz="3200" dirty="0" smtClean="0">
                <a:solidFill>
                  <a:prstClr val="black"/>
                </a:solidFill>
                <a:latin typeface="Century Schoolbook"/>
              </a:rPr>
              <a:t>zamanın </a:t>
            </a:r>
            <a:r>
              <a:rPr lang="tr-TR" sz="3200" dirty="0" smtClean="0">
                <a:solidFill>
                  <a:prstClr val="black"/>
                </a:solidFill>
                <a:latin typeface="Century Schoolbook"/>
              </a:rPr>
              <a:t>kaliteli </a:t>
            </a:r>
            <a:r>
              <a:rPr lang="tr-TR" sz="3200" dirty="0" smtClean="0">
                <a:solidFill>
                  <a:prstClr val="black"/>
                </a:solidFill>
                <a:latin typeface="Century Schoolbook"/>
              </a:rPr>
              <a:t>kullanılmasını </a:t>
            </a:r>
            <a:r>
              <a:rPr lang="tr-TR" sz="3200" dirty="0" smtClean="0">
                <a:solidFill>
                  <a:prstClr val="black"/>
                </a:solidFill>
                <a:latin typeface="Century Schoolbook"/>
              </a:rPr>
              <a:t>engeller.  </a:t>
            </a:r>
            <a:endParaRPr lang="tr-TR" sz="32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260648"/>
            <a:ext cx="3749616" cy="923330"/>
          </a:xfrm>
          <a:prstGeom prst="rect">
            <a:avLst/>
          </a:prstGeom>
          <a:noFill/>
        </p:spPr>
        <p:txBody>
          <a:bodyPr wrap="none" lIns="91440" tIns="45720" rIns="91440" bIns="45720">
            <a:spAutoFit/>
          </a:bodyPr>
          <a:lstStyle/>
          <a:p>
            <a:r>
              <a:rPr lang="tr-TR" sz="5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 Teknoloji</a:t>
            </a:r>
          </a:p>
        </p:txBody>
      </p:sp>
      <p:pic>
        <p:nvPicPr>
          <p:cNvPr id="5" name="4 Resim" descr="C:\Users\Mavi\Documents\001  ...   Erhan Belgeler\oo10 ..  TEOG Proje 10.03.2016\TEOG_Modül_0_Dökümann\Görseller\fomo-hastalığı-300x180.jpg"/>
          <p:cNvPicPr/>
          <p:nvPr/>
        </p:nvPicPr>
        <p:blipFill>
          <a:blip r:embed="rId2" cstate="print"/>
          <a:srcRect/>
          <a:stretch>
            <a:fillRect/>
          </a:stretch>
        </p:blipFill>
        <p:spPr bwMode="auto">
          <a:xfrm>
            <a:off x="1691680" y="1628800"/>
            <a:ext cx="6120680" cy="4824536"/>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a:xfrm>
            <a:off x="1115616" y="332656"/>
            <a:ext cx="6809184" cy="445748"/>
          </a:xfrm>
        </p:spPr>
        <p:txBody>
          <a:bodyPr>
            <a:normAutofit fontScale="90000"/>
          </a:bodyPr>
          <a:lstStyle/>
          <a:p>
            <a:r>
              <a:rPr lang="tr-TR" dirty="0"/>
              <a:t> </a:t>
            </a:r>
            <a:r>
              <a:rPr lang="tr-TR" dirty="0" smtClean="0"/>
              <a:t>                       TEKNOLOJİ</a:t>
            </a:r>
            <a:endParaRPr lang="tr-TR" dirty="0"/>
          </a:p>
        </p:txBody>
      </p:sp>
      <p:sp>
        <p:nvSpPr>
          <p:cNvPr id="3" name="İçerik Yer Tutucusu 2"/>
          <p:cNvSpPr>
            <a:spLocks noGrp="1"/>
          </p:cNvSpPr>
          <p:nvPr>
            <p:ph sz="quarter" idx="1"/>
          </p:nvPr>
        </p:nvSpPr>
        <p:spPr>
          <a:xfrm>
            <a:off x="395536" y="793935"/>
            <a:ext cx="8064896" cy="5803418"/>
          </a:xfrm>
        </p:spPr>
        <p:txBody>
          <a:bodyPr>
            <a:normAutofit/>
          </a:bodyPr>
          <a:lstStyle/>
          <a:p>
            <a:pPr marL="0" indent="0">
              <a:buNone/>
            </a:pPr>
            <a:r>
              <a:rPr lang="tr-TR" dirty="0"/>
              <a:t> </a:t>
            </a:r>
            <a:r>
              <a:rPr lang="tr-TR" dirty="0" smtClean="0"/>
              <a:t>    Gelişen teknolojinin yaşamımızdaki yeri ve önemi </a:t>
            </a:r>
            <a:r>
              <a:rPr lang="tr-TR" dirty="0" err="1" smtClean="0"/>
              <a:t>yadsınamaz.Bu</a:t>
            </a:r>
            <a:r>
              <a:rPr lang="tr-TR" dirty="0" smtClean="0"/>
              <a:t> </a:t>
            </a:r>
            <a:r>
              <a:rPr lang="tr-TR" dirty="0" err="1" smtClean="0"/>
              <a:t>teknolojiler,günlük</a:t>
            </a:r>
            <a:r>
              <a:rPr lang="tr-TR" dirty="0" smtClean="0"/>
              <a:t> yaşamımızı son derece kolaylaştıran etkilere sahiptir. Dilediğimiz bilgilere saniyeler içerisinde ulaşabiliyor ve kendimizi sonsuz bilgi deryasında </a:t>
            </a:r>
            <a:r>
              <a:rPr lang="tr-TR" dirty="0" err="1" smtClean="0"/>
              <a:t>bulabiliyoruz.Teknolojinin</a:t>
            </a:r>
            <a:r>
              <a:rPr lang="tr-TR" dirty="0" smtClean="0"/>
              <a:t> bir diğer önemli yanı ise online eğitimler </a:t>
            </a:r>
            <a:r>
              <a:rPr lang="tr-TR" dirty="0" err="1" smtClean="0"/>
              <a:t>alabilma</a:t>
            </a:r>
            <a:r>
              <a:rPr lang="tr-TR" dirty="0" smtClean="0"/>
              <a:t> </a:t>
            </a:r>
            <a:r>
              <a:rPr lang="tr-TR" dirty="0" err="1" smtClean="0"/>
              <a:t>imkanı.İnternet</a:t>
            </a:r>
            <a:r>
              <a:rPr lang="tr-TR" dirty="0" smtClean="0"/>
              <a:t> bağlantısının olduğu </a:t>
            </a:r>
            <a:r>
              <a:rPr lang="tr-TR" dirty="0" err="1" smtClean="0"/>
              <a:t>tablet,akıllı</a:t>
            </a:r>
            <a:r>
              <a:rPr lang="tr-TR" dirty="0" smtClean="0"/>
              <a:t> telefon ya da bilgisayarınızdan online derslere erişim </a:t>
            </a:r>
            <a:r>
              <a:rPr lang="tr-TR" dirty="0" err="1" smtClean="0"/>
              <a:t>sağlayabilirsiniz.Teknoloji</a:t>
            </a:r>
            <a:r>
              <a:rPr lang="tr-TR" dirty="0" smtClean="0"/>
              <a:t> yararlı </a:t>
            </a:r>
            <a:r>
              <a:rPr lang="tr-TR" dirty="0" err="1" smtClean="0"/>
              <a:t>kullanıldığında,hayatımızdaki</a:t>
            </a:r>
            <a:r>
              <a:rPr lang="tr-TR" dirty="0" smtClean="0"/>
              <a:t> yeri büyük öneme </a:t>
            </a:r>
            <a:r>
              <a:rPr lang="tr-TR" dirty="0" err="1" smtClean="0"/>
              <a:t>sahip.Ancak</a:t>
            </a:r>
            <a:r>
              <a:rPr lang="tr-TR" dirty="0" smtClean="0"/>
              <a:t> her şeyde olduğu gibi </a:t>
            </a:r>
            <a:r>
              <a:rPr lang="tr-TR" dirty="0" err="1" smtClean="0"/>
              <a:t>teknolojininde</a:t>
            </a:r>
            <a:r>
              <a:rPr lang="tr-TR" dirty="0" smtClean="0"/>
              <a:t> fazlası </a:t>
            </a:r>
            <a:r>
              <a:rPr lang="tr-TR" dirty="0" err="1" smtClean="0"/>
              <a:t>zarar.Gereğinden</a:t>
            </a:r>
            <a:r>
              <a:rPr lang="tr-TR" dirty="0" smtClean="0"/>
              <a:t> fazla ve kontrolsüz biçimde kullanılan teknolojik </a:t>
            </a:r>
            <a:r>
              <a:rPr lang="tr-TR" dirty="0" err="1" smtClean="0"/>
              <a:t>aletler,insanların</a:t>
            </a:r>
            <a:r>
              <a:rPr lang="tr-TR" dirty="0" smtClean="0"/>
              <a:t> bireysel yaşamından sosyal ve kariyer hayatına varan zararlara neden olabiliyor.</a:t>
            </a:r>
            <a:endParaRPr lang="tr-TR" dirty="0"/>
          </a:p>
        </p:txBody>
      </p:sp>
    </p:spTree>
    <p:extLst>
      <p:ext uri="{BB962C8B-B14F-4D97-AF65-F5344CB8AC3E}">
        <p14:creationId xmlns:p14="http://schemas.microsoft.com/office/powerpoint/2010/main" val="178312419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188640"/>
            <a:ext cx="8640960" cy="2308324"/>
          </a:xfrm>
          <a:prstGeom prst="rect">
            <a:avLst/>
          </a:prstGeom>
        </p:spPr>
        <p:txBody>
          <a:bodyPr wrap="square">
            <a:spAutoFit/>
          </a:bodyPr>
          <a:lstStyle/>
          <a:p>
            <a:r>
              <a:rPr lang="tr-TR" sz="2400" dirty="0" smtClean="0">
                <a:solidFill>
                  <a:prstClr val="black"/>
                </a:solidFill>
                <a:latin typeface="Century Schoolbook"/>
              </a:rPr>
              <a:t>	Öğrenciler en verimli zamanlarını bilgisayar oyunları oynayarak, televizyon izleyerek yapacakları işleri ertelemekte, yapılmayan işler sebebiyle de strese </a:t>
            </a:r>
            <a:r>
              <a:rPr lang="tr-TR" sz="2400" dirty="0" smtClean="0">
                <a:solidFill>
                  <a:prstClr val="black"/>
                </a:solidFill>
                <a:latin typeface="Century Schoolbook"/>
              </a:rPr>
              <a:t>girmekte ve zamanı etkili bir şekilde yönetememektedir. </a:t>
            </a:r>
            <a:r>
              <a:rPr lang="tr-TR" sz="2400" dirty="0" smtClean="0">
                <a:solidFill>
                  <a:prstClr val="black"/>
                </a:solidFill>
                <a:latin typeface="Century Schoolbook"/>
              </a:rPr>
              <a:t>Bu nedenle kişi bu tür teknolojik alet kullanımını </a:t>
            </a:r>
            <a:r>
              <a:rPr lang="tr-TR" sz="2400" dirty="0" err="1" smtClean="0">
                <a:solidFill>
                  <a:prstClr val="black"/>
                </a:solidFill>
                <a:latin typeface="Century Schoolbook"/>
              </a:rPr>
              <a:t>sınırlandırıp,amaca</a:t>
            </a:r>
            <a:r>
              <a:rPr lang="tr-TR" sz="2400" dirty="0" smtClean="0">
                <a:solidFill>
                  <a:prstClr val="black"/>
                </a:solidFill>
                <a:latin typeface="Century Schoolbook"/>
              </a:rPr>
              <a:t> uygun bir şekilde kullanarak zamandan kazanmalıdır.</a:t>
            </a:r>
            <a:endParaRPr lang="tr-TR" dirty="0"/>
          </a:p>
        </p:txBody>
      </p:sp>
      <p:pic>
        <p:nvPicPr>
          <p:cNvPr id="15362" name="Picture 2" descr="teknoloji-bagimliligi"/>
          <p:cNvPicPr>
            <a:picLocks noChangeAspect="1" noChangeArrowheads="1"/>
          </p:cNvPicPr>
          <p:nvPr/>
        </p:nvPicPr>
        <p:blipFill>
          <a:blip r:embed="rId2" cstate="print"/>
          <a:srcRect/>
          <a:stretch>
            <a:fillRect/>
          </a:stretch>
        </p:blipFill>
        <p:spPr bwMode="auto">
          <a:xfrm>
            <a:off x="0" y="2492896"/>
            <a:ext cx="9144000" cy="4365104"/>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908720"/>
            <a:ext cx="7848872" cy="4873752"/>
          </a:xfrm>
        </p:spPr>
        <p:txBody>
          <a:bodyPr/>
          <a:lstStyle/>
          <a:p>
            <a:pPr marL="342900" indent="-342900">
              <a:lnSpc>
                <a:spcPct val="160000"/>
              </a:lnSpc>
              <a:spcBef>
                <a:spcPct val="20000"/>
              </a:spcBef>
              <a:buClr>
                <a:schemeClr val="hlink"/>
              </a:buClr>
              <a:buSzPct val="75000"/>
              <a:buFont typeface="Wingdings" pitchFamily="2" charset="2"/>
              <a:buChar char="l"/>
            </a:pPr>
            <a:r>
              <a:rPr lang="tr-TR" dirty="0" smtClean="0">
                <a:solidFill>
                  <a:schemeClr val="accent5">
                    <a:lumMod val="60000"/>
                    <a:lumOff val="40000"/>
                  </a:schemeClr>
                </a:solidFill>
              </a:rPr>
              <a:t>Kendimize bir enerji çemberi çizmeliyiz. </a:t>
            </a:r>
          </a:p>
          <a:p>
            <a:pPr marL="342900" indent="-342900">
              <a:spcBef>
                <a:spcPct val="20000"/>
              </a:spcBef>
              <a:buClr>
                <a:schemeClr val="hlink"/>
              </a:buClr>
              <a:buSzPct val="75000"/>
              <a:buFont typeface="Wingdings" pitchFamily="2" charset="2"/>
              <a:buChar char="l"/>
            </a:pPr>
            <a:r>
              <a:rPr lang="tr-TR" dirty="0" smtClean="0">
                <a:solidFill>
                  <a:schemeClr val="accent5">
                    <a:lumMod val="60000"/>
                    <a:lumOff val="40000"/>
                  </a:schemeClr>
                </a:solidFill>
              </a:rPr>
              <a:t>Günün en iyi ve en verimli zamanını tespit etmeliyiz.</a:t>
            </a:r>
          </a:p>
          <a:p>
            <a:endParaRPr lang="tr-TR" dirty="0"/>
          </a:p>
        </p:txBody>
      </p:sp>
      <p:sp>
        <p:nvSpPr>
          <p:cNvPr id="4" name="3 Dikdörtgen"/>
          <p:cNvSpPr/>
          <p:nvPr/>
        </p:nvSpPr>
        <p:spPr>
          <a:xfrm>
            <a:off x="-198772" y="188640"/>
            <a:ext cx="6256841" cy="92333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tr-TR" sz="54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tr-TR" sz="5400" b="1" spc="50" dirty="0" smtClean="0">
                <a:ln w="11430"/>
                <a:solidFill>
                  <a:schemeClr val="accent2">
                    <a:lumMod val="40000"/>
                    <a:lumOff val="60000"/>
                  </a:schemeClr>
                </a:solidFill>
              </a:rPr>
              <a:t>En Güzel Zaman</a:t>
            </a:r>
            <a:endParaRPr lang="tr-TR" sz="5400" b="1" spc="50" dirty="0">
              <a:ln w="11430"/>
              <a:solidFill>
                <a:schemeClr val="accent2">
                  <a:lumMod val="40000"/>
                  <a:lumOff val="60000"/>
                </a:schemeClr>
              </a:solidFill>
            </a:endParaRPr>
          </a:p>
        </p:txBody>
      </p:sp>
      <p:pic>
        <p:nvPicPr>
          <p:cNvPr id="5" name="Picture 1" descr="C:\Users\Rehberlik 2\Desktop\Zaman Görseller\the-eleventh-hour-2117015_960_720.jpg"/>
          <p:cNvPicPr>
            <a:picLocks noChangeAspect="1" noChangeArrowheads="1"/>
          </p:cNvPicPr>
          <p:nvPr/>
        </p:nvPicPr>
        <p:blipFill>
          <a:blip r:embed="rId2" cstate="print"/>
          <a:srcRect/>
          <a:stretch>
            <a:fillRect/>
          </a:stretch>
        </p:blipFill>
        <p:spPr bwMode="auto">
          <a:xfrm>
            <a:off x="755576" y="2348880"/>
            <a:ext cx="6696744" cy="4219676"/>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1"/>
          <p:cNvGrpSpPr>
            <a:grpSpLocks noGrp="1"/>
          </p:cNvGrpSpPr>
          <p:nvPr/>
        </p:nvGrpSpPr>
        <p:grpSpPr bwMode="auto">
          <a:xfrm>
            <a:off x="251520" y="1124744"/>
            <a:ext cx="8229600" cy="4525963"/>
            <a:chOff x="1875" y="2679"/>
            <a:chExt cx="9260" cy="6078"/>
          </a:xfrm>
        </p:grpSpPr>
        <p:cxnSp>
          <p:nvCxnSpPr>
            <p:cNvPr id="5" name="AutoShape 12"/>
            <p:cNvCxnSpPr>
              <a:cxnSpLocks noChangeShapeType="1"/>
            </p:cNvCxnSpPr>
            <p:nvPr/>
          </p:nvCxnSpPr>
          <p:spPr bwMode="auto">
            <a:xfrm flipV="1">
              <a:off x="1875" y="2679"/>
              <a:ext cx="0" cy="6078"/>
            </a:xfrm>
            <a:prstGeom prst="straightConnector1">
              <a:avLst/>
            </a:prstGeom>
            <a:noFill/>
            <a:ln w="9525">
              <a:solidFill>
                <a:srgbClr val="000000"/>
              </a:solidFill>
              <a:round/>
              <a:headEnd/>
              <a:tailEnd type="triangle" w="med" len="med"/>
            </a:ln>
          </p:spPr>
        </p:cxnSp>
        <p:cxnSp>
          <p:nvCxnSpPr>
            <p:cNvPr id="6" name="AutoShape 13"/>
            <p:cNvCxnSpPr>
              <a:cxnSpLocks noChangeShapeType="1"/>
            </p:cNvCxnSpPr>
            <p:nvPr/>
          </p:nvCxnSpPr>
          <p:spPr bwMode="auto">
            <a:xfrm>
              <a:off x="1875" y="8757"/>
              <a:ext cx="9260" cy="0"/>
            </a:xfrm>
            <a:prstGeom prst="straightConnector1">
              <a:avLst/>
            </a:prstGeom>
            <a:noFill/>
            <a:ln w="9525">
              <a:solidFill>
                <a:srgbClr val="000000"/>
              </a:solidFill>
              <a:round/>
              <a:headEnd/>
              <a:tailEnd type="triangle" w="med" len="med"/>
            </a:ln>
          </p:spPr>
        </p:cxnSp>
        <p:cxnSp>
          <p:nvCxnSpPr>
            <p:cNvPr id="7" name="AutoShape 14"/>
            <p:cNvCxnSpPr>
              <a:cxnSpLocks noChangeShapeType="1"/>
            </p:cNvCxnSpPr>
            <p:nvPr/>
          </p:nvCxnSpPr>
          <p:spPr bwMode="auto">
            <a:xfrm>
              <a:off x="1875" y="4069"/>
              <a:ext cx="1273" cy="117"/>
            </a:xfrm>
            <a:prstGeom prst="straightConnector1">
              <a:avLst/>
            </a:prstGeom>
            <a:noFill/>
            <a:ln w="9525">
              <a:solidFill>
                <a:srgbClr val="000000"/>
              </a:solidFill>
              <a:round/>
              <a:headEnd/>
              <a:tailEnd/>
            </a:ln>
          </p:spPr>
        </p:cxnSp>
        <p:cxnSp>
          <p:nvCxnSpPr>
            <p:cNvPr id="8" name="AutoShape 15"/>
            <p:cNvCxnSpPr>
              <a:cxnSpLocks noChangeShapeType="1"/>
            </p:cNvCxnSpPr>
            <p:nvPr/>
          </p:nvCxnSpPr>
          <p:spPr bwMode="auto">
            <a:xfrm>
              <a:off x="3148" y="4186"/>
              <a:ext cx="703" cy="301"/>
            </a:xfrm>
            <a:prstGeom prst="straightConnector1">
              <a:avLst/>
            </a:prstGeom>
            <a:noFill/>
            <a:ln w="9525">
              <a:solidFill>
                <a:srgbClr val="000000"/>
              </a:solidFill>
              <a:round/>
              <a:headEnd/>
              <a:tailEnd/>
            </a:ln>
          </p:spPr>
        </p:cxnSp>
        <p:cxnSp>
          <p:nvCxnSpPr>
            <p:cNvPr id="9" name="AutoShape 16"/>
            <p:cNvCxnSpPr>
              <a:cxnSpLocks noChangeShapeType="1"/>
            </p:cNvCxnSpPr>
            <p:nvPr/>
          </p:nvCxnSpPr>
          <p:spPr bwMode="auto">
            <a:xfrm>
              <a:off x="3851" y="4487"/>
              <a:ext cx="419" cy="469"/>
            </a:xfrm>
            <a:prstGeom prst="straightConnector1">
              <a:avLst/>
            </a:prstGeom>
            <a:noFill/>
            <a:ln w="9525">
              <a:solidFill>
                <a:srgbClr val="000000"/>
              </a:solidFill>
              <a:round/>
              <a:headEnd/>
              <a:tailEnd/>
            </a:ln>
          </p:spPr>
        </p:cxnSp>
        <p:cxnSp>
          <p:nvCxnSpPr>
            <p:cNvPr id="10" name="AutoShape 17"/>
            <p:cNvCxnSpPr>
              <a:cxnSpLocks noChangeShapeType="1"/>
            </p:cNvCxnSpPr>
            <p:nvPr/>
          </p:nvCxnSpPr>
          <p:spPr bwMode="auto">
            <a:xfrm>
              <a:off x="4270" y="4956"/>
              <a:ext cx="385" cy="871"/>
            </a:xfrm>
            <a:prstGeom prst="straightConnector1">
              <a:avLst/>
            </a:prstGeom>
            <a:noFill/>
            <a:ln w="9525">
              <a:solidFill>
                <a:srgbClr val="000000"/>
              </a:solidFill>
              <a:round/>
              <a:headEnd/>
              <a:tailEnd/>
            </a:ln>
          </p:spPr>
        </p:cxnSp>
        <p:cxnSp>
          <p:nvCxnSpPr>
            <p:cNvPr id="11" name="AutoShape 18"/>
            <p:cNvCxnSpPr>
              <a:cxnSpLocks noChangeShapeType="1"/>
            </p:cNvCxnSpPr>
            <p:nvPr/>
          </p:nvCxnSpPr>
          <p:spPr bwMode="auto">
            <a:xfrm>
              <a:off x="4655" y="5827"/>
              <a:ext cx="368" cy="1775"/>
            </a:xfrm>
            <a:prstGeom prst="straightConnector1">
              <a:avLst/>
            </a:prstGeom>
            <a:noFill/>
            <a:ln w="9525">
              <a:solidFill>
                <a:srgbClr val="000000"/>
              </a:solidFill>
              <a:round/>
              <a:headEnd/>
              <a:tailEnd/>
            </a:ln>
          </p:spPr>
        </p:cxnSp>
        <p:cxnSp>
          <p:nvCxnSpPr>
            <p:cNvPr id="12" name="AutoShape 19"/>
            <p:cNvCxnSpPr>
              <a:cxnSpLocks noChangeShapeType="1"/>
            </p:cNvCxnSpPr>
            <p:nvPr/>
          </p:nvCxnSpPr>
          <p:spPr bwMode="auto">
            <a:xfrm>
              <a:off x="5023" y="7602"/>
              <a:ext cx="235" cy="234"/>
            </a:xfrm>
            <a:prstGeom prst="straightConnector1">
              <a:avLst/>
            </a:prstGeom>
            <a:noFill/>
            <a:ln w="9525">
              <a:solidFill>
                <a:srgbClr val="000000"/>
              </a:solidFill>
              <a:round/>
              <a:headEnd/>
              <a:tailEnd/>
            </a:ln>
          </p:spPr>
        </p:cxnSp>
        <p:cxnSp>
          <p:nvCxnSpPr>
            <p:cNvPr id="13" name="AutoShape 20"/>
            <p:cNvCxnSpPr>
              <a:cxnSpLocks noChangeShapeType="1"/>
            </p:cNvCxnSpPr>
            <p:nvPr/>
          </p:nvCxnSpPr>
          <p:spPr bwMode="auto">
            <a:xfrm>
              <a:off x="5258" y="7853"/>
              <a:ext cx="535" cy="0"/>
            </a:xfrm>
            <a:prstGeom prst="straightConnector1">
              <a:avLst/>
            </a:prstGeom>
            <a:noFill/>
            <a:ln w="9525">
              <a:solidFill>
                <a:srgbClr val="000000"/>
              </a:solidFill>
              <a:round/>
              <a:headEnd/>
              <a:tailEnd/>
            </a:ln>
          </p:spPr>
        </p:cxnSp>
        <p:cxnSp>
          <p:nvCxnSpPr>
            <p:cNvPr id="14" name="AutoShape 21"/>
            <p:cNvCxnSpPr>
              <a:cxnSpLocks noChangeShapeType="1"/>
            </p:cNvCxnSpPr>
            <p:nvPr/>
          </p:nvCxnSpPr>
          <p:spPr bwMode="auto">
            <a:xfrm flipV="1">
              <a:off x="5793" y="7602"/>
              <a:ext cx="218" cy="234"/>
            </a:xfrm>
            <a:prstGeom prst="straightConnector1">
              <a:avLst/>
            </a:prstGeom>
            <a:noFill/>
            <a:ln w="9525">
              <a:solidFill>
                <a:srgbClr val="000000"/>
              </a:solidFill>
              <a:round/>
              <a:headEnd/>
              <a:tailEnd/>
            </a:ln>
          </p:spPr>
        </p:cxnSp>
        <p:cxnSp>
          <p:nvCxnSpPr>
            <p:cNvPr id="15" name="AutoShape 22"/>
            <p:cNvCxnSpPr>
              <a:cxnSpLocks noChangeShapeType="1"/>
            </p:cNvCxnSpPr>
            <p:nvPr/>
          </p:nvCxnSpPr>
          <p:spPr bwMode="auto">
            <a:xfrm flipV="1">
              <a:off x="6011" y="6714"/>
              <a:ext cx="436" cy="888"/>
            </a:xfrm>
            <a:prstGeom prst="straightConnector1">
              <a:avLst/>
            </a:prstGeom>
            <a:noFill/>
            <a:ln w="9525">
              <a:solidFill>
                <a:srgbClr val="000000"/>
              </a:solidFill>
              <a:round/>
              <a:headEnd/>
              <a:tailEnd/>
            </a:ln>
          </p:spPr>
        </p:cxnSp>
        <p:cxnSp>
          <p:nvCxnSpPr>
            <p:cNvPr id="16" name="AutoShape 23"/>
            <p:cNvCxnSpPr>
              <a:cxnSpLocks noChangeShapeType="1"/>
            </p:cNvCxnSpPr>
            <p:nvPr/>
          </p:nvCxnSpPr>
          <p:spPr bwMode="auto">
            <a:xfrm flipV="1">
              <a:off x="6447" y="6497"/>
              <a:ext cx="284" cy="217"/>
            </a:xfrm>
            <a:prstGeom prst="straightConnector1">
              <a:avLst/>
            </a:prstGeom>
            <a:noFill/>
            <a:ln w="9525">
              <a:solidFill>
                <a:srgbClr val="000000"/>
              </a:solidFill>
              <a:round/>
              <a:headEnd/>
              <a:tailEnd/>
            </a:ln>
          </p:spPr>
        </p:cxnSp>
        <p:cxnSp>
          <p:nvCxnSpPr>
            <p:cNvPr id="17" name="AutoShape 24"/>
            <p:cNvCxnSpPr>
              <a:cxnSpLocks noChangeShapeType="1"/>
            </p:cNvCxnSpPr>
            <p:nvPr/>
          </p:nvCxnSpPr>
          <p:spPr bwMode="auto">
            <a:xfrm>
              <a:off x="6731" y="6497"/>
              <a:ext cx="436" cy="0"/>
            </a:xfrm>
            <a:prstGeom prst="straightConnector1">
              <a:avLst/>
            </a:prstGeom>
            <a:noFill/>
            <a:ln w="9525">
              <a:solidFill>
                <a:srgbClr val="000000"/>
              </a:solidFill>
              <a:round/>
              <a:headEnd/>
              <a:tailEnd/>
            </a:ln>
          </p:spPr>
        </p:cxnSp>
        <p:cxnSp>
          <p:nvCxnSpPr>
            <p:cNvPr id="18" name="AutoShape 25"/>
            <p:cNvCxnSpPr>
              <a:cxnSpLocks noChangeShapeType="1"/>
            </p:cNvCxnSpPr>
            <p:nvPr/>
          </p:nvCxnSpPr>
          <p:spPr bwMode="auto">
            <a:xfrm>
              <a:off x="7167" y="6497"/>
              <a:ext cx="234" cy="217"/>
            </a:xfrm>
            <a:prstGeom prst="straightConnector1">
              <a:avLst/>
            </a:prstGeom>
            <a:noFill/>
            <a:ln w="9525">
              <a:solidFill>
                <a:srgbClr val="000000"/>
              </a:solidFill>
              <a:round/>
              <a:headEnd/>
              <a:tailEnd/>
            </a:ln>
          </p:spPr>
        </p:cxnSp>
        <p:cxnSp>
          <p:nvCxnSpPr>
            <p:cNvPr id="19" name="AutoShape 26"/>
            <p:cNvCxnSpPr>
              <a:cxnSpLocks noChangeShapeType="1"/>
            </p:cNvCxnSpPr>
            <p:nvPr/>
          </p:nvCxnSpPr>
          <p:spPr bwMode="auto">
            <a:xfrm>
              <a:off x="7401" y="6714"/>
              <a:ext cx="502" cy="1457"/>
            </a:xfrm>
            <a:prstGeom prst="straightConnector1">
              <a:avLst/>
            </a:prstGeom>
            <a:noFill/>
            <a:ln w="9525">
              <a:solidFill>
                <a:srgbClr val="000000"/>
              </a:solidFill>
              <a:round/>
              <a:headEnd/>
              <a:tailEnd/>
            </a:ln>
          </p:spPr>
        </p:cxnSp>
        <p:cxnSp>
          <p:nvCxnSpPr>
            <p:cNvPr id="20" name="AutoShape 27"/>
            <p:cNvCxnSpPr>
              <a:cxnSpLocks noChangeShapeType="1"/>
            </p:cNvCxnSpPr>
            <p:nvPr/>
          </p:nvCxnSpPr>
          <p:spPr bwMode="auto">
            <a:xfrm>
              <a:off x="7903" y="8171"/>
              <a:ext cx="235" cy="168"/>
            </a:xfrm>
            <a:prstGeom prst="straightConnector1">
              <a:avLst/>
            </a:prstGeom>
            <a:noFill/>
            <a:ln w="9525">
              <a:solidFill>
                <a:srgbClr val="000000"/>
              </a:solidFill>
              <a:round/>
              <a:headEnd/>
              <a:tailEnd/>
            </a:ln>
          </p:spPr>
        </p:cxnSp>
        <p:cxnSp>
          <p:nvCxnSpPr>
            <p:cNvPr id="21" name="AutoShape 28"/>
            <p:cNvCxnSpPr>
              <a:cxnSpLocks noChangeShapeType="1"/>
            </p:cNvCxnSpPr>
            <p:nvPr/>
          </p:nvCxnSpPr>
          <p:spPr bwMode="auto">
            <a:xfrm>
              <a:off x="8138" y="8339"/>
              <a:ext cx="234" cy="0"/>
            </a:xfrm>
            <a:prstGeom prst="straightConnector1">
              <a:avLst/>
            </a:prstGeom>
            <a:noFill/>
            <a:ln w="9525">
              <a:solidFill>
                <a:srgbClr val="000000"/>
              </a:solidFill>
              <a:round/>
              <a:headEnd/>
              <a:tailEnd/>
            </a:ln>
          </p:spPr>
        </p:cxnSp>
        <p:cxnSp>
          <p:nvCxnSpPr>
            <p:cNvPr id="22" name="AutoShape 29"/>
            <p:cNvCxnSpPr>
              <a:cxnSpLocks noChangeShapeType="1"/>
            </p:cNvCxnSpPr>
            <p:nvPr/>
          </p:nvCxnSpPr>
          <p:spPr bwMode="auto">
            <a:xfrm flipV="1">
              <a:off x="8372" y="8171"/>
              <a:ext cx="151" cy="168"/>
            </a:xfrm>
            <a:prstGeom prst="straightConnector1">
              <a:avLst/>
            </a:prstGeom>
            <a:noFill/>
            <a:ln w="9525">
              <a:solidFill>
                <a:srgbClr val="000000"/>
              </a:solidFill>
              <a:round/>
              <a:headEnd/>
              <a:tailEnd/>
            </a:ln>
          </p:spPr>
        </p:cxnSp>
        <p:cxnSp>
          <p:nvCxnSpPr>
            <p:cNvPr id="23" name="AutoShape 30"/>
            <p:cNvCxnSpPr>
              <a:cxnSpLocks noChangeShapeType="1"/>
            </p:cNvCxnSpPr>
            <p:nvPr/>
          </p:nvCxnSpPr>
          <p:spPr bwMode="auto">
            <a:xfrm flipV="1">
              <a:off x="8523" y="7284"/>
              <a:ext cx="452" cy="887"/>
            </a:xfrm>
            <a:prstGeom prst="straightConnector1">
              <a:avLst/>
            </a:prstGeom>
            <a:noFill/>
            <a:ln w="9525">
              <a:solidFill>
                <a:srgbClr val="000000"/>
              </a:solidFill>
              <a:round/>
              <a:headEnd/>
              <a:tailEnd/>
            </a:ln>
          </p:spPr>
        </p:cxnSp>
        <p:cxnSp>
          <p:nvCxnSpPr>
            <p:cNvPr id="24" name="AutoShape 31"/>
            <p:cNvCxnSpPr>
              <a:cxnSpLocks noChangeShapeType="1"/>
            </p:cNvCxnSpPr>
            <p:nvPr/>
          </p:nvCxnSpPr>
          <p:spPr bwMode="auto">
            <a:xfrm flipV="1">
              <a:off x="8975" y="7133"/>
              <a:ext cx="402" cy="151"/>
            </a:xfrm>
            <a:prstGeom prst="straightConnector1">
              <a:avLst/>
            </a:prstGeom>
            <a:noFill/>
            <a:ln w="9525">
              <a:solidFill>
                <a:srgbClr val="000000"/>
              </a:solidFill>
              <a:round/>
              <a:headEnd/>
              <a:tailEnd/>
            </a:ln>
          </p:spPr>
        </p:cxnSp>
        <p:cxnSp>
          <p:nvCxnSpPr>
            <p:cNvPr id="25" name="AutoShape 32"/>
            <p:cNvCxnSpPr>
              <a:cxnSpLocks noChangeShapeType="1"/>
            </p:cNvCxnSpPr>
            <p:nvPr/>
          </p:nvCxnSpPr>
          <p:spPr bwMode="auto">
            <a:xfrm>
              <a:off x="9377" y="7133"/>
              <a:ext cx="318" cy="0"/>
            </a:xfrm>
            <a:prstGeom prst="straightConnector1">
              <a:avLst/>
            </a:prstGeom>
            <a:noFill/>
            <a:ln w="9525">
              <a:solidFill>
                <a:srgbClr val="000000"/>
              </a:solidFill>
              <a:round/>
              <a:headEnd/>
              <a:tailEnd/>
            </a:ln>
          </p:spPr>
        </p:cxnSp>
        <p:cxnSp>
          <p:nvCxnSpPr>
            <p:cNvPr id="26" name="AutoShape 33"/>
            <p:cNvCxnSpPr>
              <a:cxnSpLocks noChangeShapeType="1"/>
            </p:cNvCxnSpPr>
            <p:nvPr/>
          </p:nvCxnSpPr>
          <p:spPr bwMode="auto">
            <a:xfrm>
              <a:off x="9695" y="7133"/>
              <a:ext cx="1256" cy="368"/>
            </a:xfrm>
            <a:prstGeom prst="straightConnector1">
              <a:avLst/>
            </a:prstGeom>
            <a:noFill/>
            <a:ln w="9525">
              <a:solidFill>
                <a:srgbClr val="000000"/>
              </a:solidFill>
              <a:round/>
              <a:headEnd/>
              <a:tailEnd/>
            </a:ln>
          </p:spPr>
        </p:cxnSp>
      </p:grpSp>
      <p:sp>
        <p:nvSpPr>
          <p:cNvPr id="27" name="Text Box 7"/>
          <p:cNvSpPr txBox="1">
            <a:spLocks noChangeArrowheads="1"/>
          </p:cNvSpPr>
          <p:nvPr/>
        </p:nvSpPr>
        <p:spPr bwMode="auto">
          <a:xfrm>
            <a:off x="827584" y="5733256"/>
            <a:ext cx="1439863" cy="369332"/>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sabah </a:t>
            </a:r>
            <a:r>
              <a:rPr lang="tr-TR" sz="1600" dirty="0">
                <a:solidFill>
                  <a:srgbClr val="000066"/>
                </a:solidFill>
                <a:latin typeface="Times New Roman" pitchFamily="18" charset="0"/>
              </a:rPr>
              <a:t>saatleri</a:t>
            </a:r>
          </a:p>
        </p:txBody>
      </p:sp>
      <p:sp>
        <p:nvSpPr>
          <p:cNvPr id="28" name="Text Box 7"/>
          <p:cNvSpPr txBox="1">
            <a:spLocks noChangeArrowheads="1"/>
          </p:cNvSpPr>
          <p:nvPr/>
        </p:nvSpPr>
        <p:spPr bwMode="auto">
          <a:xfrm>
            <a:off x="3275856" y="5661248"/>
            <a:ext cx="647700" cy="646113"/>
          </a:xfrm>
          <a:prstGeom prst="rect">
            <a:avLst/>
          </a:prstGeom>
          <a:noFill/>
          <a:ln w="9525">
            <a:noFill/>
            <a:miter lim="800000"/>
            <a:headEnd/>
            <a:tailEnd/>
          </a:ln>
        </p:spPr>
        <p:txBody>
          <a:bodyPr>
            <a:spAutoFit/>
          </a:bodyPr>
          <a:lstStyle/>
          <a:p>
            <a:pPr algn="ctr" eaLnBrk="0" hangingPunct="0"/>
            <a:r>
              <a:rPr lang="tr-TR" dirty="0">
                <a:solidFill>
                  <a:srgbClr val="000066"/>
                </a:solidFill>
                <a:latin typeface="Times New Roman" pitchFamily="18" charset="0"/>
              </a:rPr>
              <a:t>öğle </a:t>
            </a:r>
          </a:p>
          <a:p>
            <a:pPr algn="ctr" eaLnBrk="0" hangingPunct="0"/>
            <a:r>
              <a:rPr lang="tr-TR" dirty="0">
                <a:solidFill>
                  <a:srgbClr val="000066"/>
                </a:solidFill>
                <a:latin typeface="Times New Roman" pitchFamily="18" charset="0"/>
              </a:rPr>
              <a:t>arası</a:t>
            </a:r>
          </a:p>
        </p:txBody>
      </p:sp>
      <p:sp>
        <p:nvSpPr>
          <p:cNvPr id="29" name="Text Box 7"/>
          <p:cNvSpPr txBox="1">
            <a:spLocks noChangeArrowheads="1"/>
          </p:cNvSpPr>
          <p:nvPr/>
        </p:nvSpPr>
        <p:spPr bwMode="auto">
          <a:xfrm>
            <a:off x="4355976" y="5733256"/>
            <a:ext cx="1008063" cy="647700"/>
          </a:xfrm>
          <a:prstGeom prst="rect">
            <a:avLst/>
          </a:prstGeom>
          <a:noFill/>
          <a:ln w="9525">
            <a:noFill/>
            <a:miter lim="800000"/>
            <a:headEnd/>
            <a:tailEnd/>
          </a:ln>
        </p:spPr>
        <p:txBody>
          <a:bodyPr>
            <a:spAutoFit/>
          </a:bodyPr>
          <a:lstStyle/>
          <a:p>
            <a:pPr algn="ctr" eaLnBrk="0" hangingPunct="0">
              <a:spcBef>
                <a:spcPct val="50000"/>
              </a:spcBef>
            </a:pPr>
            <a:r>
              <a:rPr lang="tr-TR" dirty="0">
                <a:solidFill>
                  <a:srgbClr val="000066"/>
                </a:solidFill>
                <a:latin typeface="Times New Roman" pitchFamily="18" charset="0"/>
              </a:rPr>
              <a:t>öğleden sonra</a:t>
            </a:r>
          </a:p>
        </p:txBody>
      </p:sp>
      <p:sp>
        <p:nvSpPr>
          <p:cNvPr id="30" name="Text Box 7"/>
          <p:cNvSpPr txBox="1">
            <a:spLocks noChangeArrowheads="1"/>
          </p:cNvSpPr>
          <p:nvPr/>
        </p:nvSpPr>
        <p:spPr bwMode="auto">
          <a:xfrm>
            <a:off x="5580112" y="5733256"/>
            <a:ext cx="1008063" cy="646331"/>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Okul sonu</a:t>
            </a:r>
            <a:endParaRPr lang="tr-TR" dirty="0">
              <a:solidFill>
                <a:srgbClr val="000066"/>
              </a:solidFill>
              <a:latin typeface="Times New Roman" pitchFamily="18" charset="0"/>
            </a:endParaRPr>
          </a:p>
        </p:txBody>
      </p:sp>
      <p:sp>
        <p:nvSpPr>
          <p:cNvPr id="31" name="Text Box 7"/>
          <p:cNvSpPr txBox="1">
            <a:spLocks noChangeArrowheads="1"/>
          </p:cNvSpPr>
          <p:nvPr/>
        </p:nvSpPr>
        <p:spPr bwMode="auto">
          <a:xfrm>
            <a:off x="6876256" y="5877272"/>
            <a:ext cx="1512887" cy="369887"/>
          </a:xfrm>
          <a:prstGeom prst="rect">
            <a:avLst/>
          </a:prstGeom>
          <a:noFill/>
          <a:ln w="9525">
            <a:noFill/>
            <a:miter lim="800000"/>
            <a:headEnd/>
            <a:tailEnd/>
          </a:ln>
        </p:spPr>
        <p:txBody>
          <a:bodyPr>
            <a:spAutoFit/>
          </a:bodyPr>
          <a:lstStyle/>
          <a:p>
            <a:pPr algn="ctr" eaLnBrk="0" hangingPunct="0">
              <a:spcBef>
                <a:spcPct val="50000"/>
              </a:spcBef>
            </a:pPr>
            <a:r>
              <a:rPr lang="tr-TR" dirty="0" smtClean="0">
                <a:solidFill>
                  <a:srgbClr val="000066"/>
                </a:solidFill>
                <a:latin typeface="Times New Roman" pitchFamily="18" charset="0"/>
              </a:rPr>
              <a:t>akşam</a:t>
            </a:r>
            <a:endParaRPr lang="tr-TR" dirty="0">
              <a:solidFill>
                <a:srgbClr val="000066"/>
              </a:solidFill>
              <a:latin typeface="Times New Roman" pitchFamily="18" charset="0"/>
            </a:endParaRPr>
          </a:p>
        </p:txBody>
      </p:sp>
      <p:sp>
        <p:nvSpPr>
          <p:cNvPr id="33" name="32 Dikdörtgen"/>
          <p:cNvSpPr/>
          <p:nvPr/>
        </p:nvSpPr>
        <p:spPr>
          <a:xfrm>
            <a:off x="709639" y="476672"/>
            <a:ext cx="6759928" cy="923330"/>
          </a:xfrm>
          <a:prstGeom prst="rect">
            <a:avLst/>
          </a:prstGeom>
          <a:noFill/>
        </p:spPr>
        <p:txBody>
          <a:bodyPr wrap="none" lIns="91440" tIns="45720" rIns="91440" bIns="45720">
            <a:spAutoFit/>
          </a:bodyPr>
          <a:lstStyle/>
          <a:p>
            <a:pPr algn="ctr"/>
            <a:r>
              <a:rPr lang="tr-TR" sz="5400" b="1" cap="none"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En Verimli Saatlerim</a:t>
            </a:r>
            <a:endParaRPr lang="tr-TR" sz="5400" b="1" cap="none"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
        <p:nvSpPr>
          <p:cNvPr id="32" name="31 Dikdörtgen"/>
          <p:cNvSpPr/>
          <p:nvPr/>
        </p:nvSpPr>
        <p:spPr>
          <a:xfrm rot="16200000">
            <a:off x="-904744" y="2821578"/>
            <a:ext cx="2455822" cy="646331"/>
          </a:xfrm>
          <a:prstGeom prst="rect">
            <a:avLst/>
          </a:prstGeom>
          <a:noFill/>
        </p:spPr>
        <p:txBody>
          <a:bodyPr wrap="square" lIns="91440" tIns="45720" rIns="91440" bIns="45720">
            <a:spAutoFit/>
          </a:bodyPr>
          <a:lstStyle/>
          <a:p>
            <a:pPr algn="ctr"/>
            <a:r>
              <a:rPr lang="tr-TR" sz="36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verim</a:t>
            </a:r>
            <a:endParaRPr lang="tr-TR" sz="36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
        <p:nvSpPr>
          <p:cNvPr id="34" name="33 Dikdörtgen"/>
          <p:cNvSpPr/>
          <p:nvPr/>
        </p:nvSpPr>
        <p:spPr>
          <a:xfrm>
            <a:off x="7164288" y="5373216"/>
            <a:ext cx="1781257" cy="584775"/>
          </a:xfrm>
          <a:prstGeom prst="rect">
            <a:avLst/>
          </a:prstGeom>
          <a:noFill/>
        </p:spPr>
        <p:txBody>
          <a:bodyPr wrap="square" lIns="91440" tIns="45720" rIns="91440" bIns="45720">
            <a:spAutoFit/>
          </a:bodyPr>
          <a:lstStyle/>
          <a:p>
            <a:pPr algn="ctr"/>
            <a:r>
              <a:rPr lang="tr-TR" sz="3200" b="1" cap="none" spc="0" dirty="0" smtClean="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rPr>
              <a:t>zaman</a:t>
            </a:r>
            <a:endParaRPr lang="tr-TR" sz="3200" b="1" cap="none" spc="0" dirty="0">
              <a:ln w="12700">
                <a:solidFill>
                  <a:schemeClr val="tx2">
                    <a:satMod val="155000"/>
                  </a:schemeClr>
                </a:solidFill>
                <a:prstDash val="solid"/>
              </a:ln>
              <a:solidFill>
                <a:schemeClr val="tx1">
                  <a:lumMod val="75000"/>
                  <a:lumOff val="25000"/>
                </a:schemeClr>
              </a:solidFill>
              <a:effectLst>
                <a:outerShdw blurRad="41275" dist="20320" dir="1800000" algn="tl" rotWithShape="0">
                  <a:srgbClr val="000000">
                    <a:alpha val="40000"/>
                  </a:srgbClr>
                </a:outerShdw>
              </a:effectLs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p:txBody>
          <a:bodyPr>
            <a:normAutofit/>
          </a:bodyPr>
          <a:lstStyle/>
          <a:p>
            <a:r>
              <a:rPr lang="tr-TR" dirty="0" smtClean="0"/>
              <a:t>Sonuç olarak, zamanımızı kontrol altında tutmak için gözümüzü saatten ayırıp işlerimize ve önceliklerimize odaklanmalıyız. Bu daha uzun süre ve daha çok çalışmak anlamına gelmez; daha sistematik bir biçimde çalışmak demektir. </a:t>
            </a:r>
          </a:p>
          <a:p>
            <a:r>
              <a:rPr lang="tr-TR" dirty="0" smtClean="0"/>
              <a:t>Zamanı ve çabayı daha </a:t>
            </a:r>
            <a:r>
              <a:rPr lang="tr-TR" smtClean="0"/>
              <a:t>zekice </a:t>
            </a:r>
            <a:r>
              <a:rPr lang="tr-TR" smtClean="0"/>
              <a:t>ayarlamak; </a:t>
            </a:r>
            <a:r>
              <a:rPr lang="tr-TR" dirty="0" smtClean="0"/>
              <a:t>açık hedeler belirleyip bunlara ulaşmak için çabalamak anlamına gelir.</a:t>
            </a:r>
            <a:endParaRPr lang="tr-TR" dirty="0"/>
          </a:p>
        </p:txBody>
      </p:sp>
      <p:sp>
        <p:nvSpPr>
          <p:cNvPr id="4" name="3 Dikdörtgen"/>
          <p:cNvSpPr/>
          <p:nvPr/>
        </p:nvSpPr>
        <p:spPr>
          <a:xfrm>
            <a:off x="755576" y="476672"/>
            <a:ext cx="2685351" cy="769441"/>
          </a:xfrm>
          <a:prstGeom prst="rect">
            <a:avLst/>
          </a:prstGeom>
          <a:noFill/>
        </p:spPr>
        <p:txBody>
          <a:bodyPr wrap="square" lIns="91440" tIns="45720" rIns="91440" bIns="45720">
            <a:spAutoFit/>
          </a:bodyPr>
          <a:lstStyle/>
          <a:p>
            <a:pPr algn="ctr"/>
            <a:r>
              <a:rPr lang="tr-TR" sz="4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SONUÇ</a:t>
            </a:r>
            <a:endParaRPr lang="tr-TR" sz="4400" b="1" cap="none" spc="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539552" y="4653136"/>
            <a:ext cx="7467600" cy="4873752"/>
          </a:xfrm>
        </p:spPr>
        <p:txBody>
          <a:bodyPr/>
          <a:lstStyle/>
          <a:p>
            <a:pPr>
              <a:buNone/>
            </a:pPr>
            <a:r>
              <a:rPr lang="tr-TR" dirty="0" smtClean="0"/>
              <a:t> </a:t>
            </a:r>
          </a:p>
          <a:p>
            <a:endParaRPr lang="tr-TR" dirty="0" smtClean="0"/>
          </a:p>
          <a:p>
            <a:r>
              <a:rPr lang="tr-TR" dirty="0" smtClean="0"/>
              <a:t>  O halde kaygılanmamız gereken zamanın yetersizliği değil; bu zamanı etkili kullanamamaktır.</a:t>
            </a:r>
          </a:p>
        </p:txBody>
      </p:sp>
      <p:pic>
        <p:nvPicPr>
          <p:cNvPr id="5" name="4 Resim" descr="Minion, Komik, Oyuncaklar, Çocuklar, Kum Saati, Sevimli"/>
          <p:cNvPicPr/>
          <p:nvPr/>
        </p:nvPicPr>
        <p:blipFill>
          <a:blip r:embed="rId2" cstate="print"/>
          <a:srcRect/>
          <a:stretch>
            <a:fillRect/>
          </a:stretch>
        </p:blipFill>
        <p:spPr bwMode="auto">
          <a:xfrm>
            <a:off x="0" y="0"/>
            <a:ext cx="9144000" cy="5157192"/>
          </a:xfrm>
          <a:prstGeom prst="rect">
            <a:avLst/>
          </a:prstGeom>
          <a:noFill/>
          <a:ln w="9525">
            <a:noFill/>
            <a:miter lim="800000"/>
            <a:headEnd/>
            <a:tailEnd/>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dirty="0" smtClean="0"/>
              <a:t>                         ZAMAN</a:t>
            </a:r>
            <a:endParaRPr lang="tr-TR" dirty="0"/>
          </a:p>
        </p:txBody>
      </p:sp>
      <p:sp>
        <p:nvSpPr>
          <p:cNvPr id="3" name="İçerik Yer Tutucusu 2"/>
          <p:cNvSpPr>
            <a:spLocks noGrp="1"/>
          </p:cNvSpPr>
          <p:nvPr>
            <p:ph sz="quarter" idx="1"/>
          </p:nvPr>
        </p:nvSpPr>
        <p:spPr/>
        <p:txBody>
          <a:bodyPr/>
          <a:lstStyle/>
          <a:p>
            <a:r>
              <a:rPr lang="es-ES" b="1" dirty="0"/>
              <a:t>Dünyanın en uzun ve en kısa, en çabuk</a:t>
            </a:r>
          </a:p>
          <a:p>
            <a:r>
              <a:rPr lang="tr-TR" b="1" dirty="0"/>
              <a:t>ve en yavaş, hem minicik parçalara</a:t>
            </a:r>
          </a:p>
          <a:p>
            <a:r>
              <a:rPr lang="tr-TR" b="1" dirty="0"/>
              <a:t>bölünebilir hem de kitlesel, bir</a:t>
            </a:r>
          </a:p>
          <a:p>
            <a:r>
              <a:rPr lang="tr-TR" b="1" dirty="0"/>
              <a:t>yandan kıymeti bilinmeyip öte yandan</a:t>
            </a:r>
          </a:p>
          <a:p>
            <a:r>
              <a:rPr lang="tr-TR" b="1" dirty="0"/>
              <a:t>hep istenen, onsuz hiç bir şey</a:t>
            </a:r>
          </a:p>
          <a:p>
            <a:r>
              <a:rPr lang="tr-TR" b="1" dirty="0"/>
              <a:t>yapılamayan, küçük olan şeyleri</a:t>
            </a:r>
          </a:p>
          <a:p>
            <a:r>
              <a:rPr lang="tr-TR" b="1" dirty="0"/>
              <a:t>yutuveren, büyük şeylere ise hayat</a:t>
            </a:r>
          </a:p>
          <a:p>
            <a:r>
              <a:rPr lang="tr-TR" b="1" dirty="0"/>
              <a:t>veren, mucizevi bir şeydir zaman…</a:t>
            </a:r>
          </a:p>
          <a:p>
            <a:pPr marL="0" indent="0">
              <a:buNone/>
            </a:pPr>
            <a:r>
              <a:rPr lang="tr-TR" b="1" dirty="0" smtClean="0"/>
              <a:t>                                                    </a:t>
            </a:r>
            <a:r>
              <a:rPr lang="tr-TR" b="1" dirty="0" err="1" smtClean="0"/>
              <a:t>Voltaire</a:t>
            </a:r>
            <a:endParaRPr lang="tr-TR" dirty="0"/>
          </a:p>
        </p:txBody>
      </p:sp>
    </p:spTree>
    <p:extLst>
      <p:ext uri="{BB962C8B-B14F-4D97-AF65-F5344CB8AC3E}">
        <p14:creationId xmlns:p14="http://schemas.microsoft.com/office/powerpoint/2010/main" val="2076421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stretch>
            <a:fillRect/>
          </a:stretch>
        </p:blipFill>
        <p:spPr>
          <a:xfrm>
            <a:off x="611560" y="1600200"/>
            <a:ext cx="7704856" cy="5141168"/>
          </a:xfrm>
          <a:prstGeom prst="rect">
            <a:avLst/>
          </a:prstGeom>
        </p:spPr>
      </p:pic>
    </p:spTree>
    <p:extLst>
      <p:ext uri="{BB962C8B-B14F-4D97-AF65-F5344CB8AC3E}">
        <p14:creationId xmlns:p14="http://schemas.microsoft.com/office/powerpoint/2010/main" val="24564907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a:p>
        </p:txBody>
      </p:sp>
      <p:pic>
        <p:nvPicPr>
          <p:cNvPr id="4" name="İçerik Yer Tutucusu 3"/>
          <p:cNvPicPr>
            <a:picLocks noGrp="1" noChangeAspect="1"/>
          </p:cNvPicPr>
          <p:nvPr>
            <p:ph sz="quarter" idx="1"/>
          </p:nvPr>
        </p:nvPicPr>
        <p:blipFill>
          <a:blip r:embed="rId2"/>
          <a:stretch>
            <a:fillRect/>
          </a:stretch>
        </p:blipFill>
        <p:spPr>
          <a:xfrm>
            <a:off x="457200" y="1628800"/>
            <a:ext cx="7715200" cy="5040560"/>
          </a:xfrm>
          <a:prstGeom prst="rect">
            <a:avLst/>
          </a:prstGeom>
        </p:spPr>
      </p:pic>
    </p:spTree>
    <p:extLst>
      <p:ext uri="{BB962C8B-B14F-4D97-AF65-F5344CB8AC3E}">
        <p14:creationId xmlns:p14="http://schemas.microsoft.com/office/powerpoint/2010/main" val="1792607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323528" y="1124744"/>
            <a:ext cx="8229600" cy="4525963"/>
          </a:xfrm>
        </p:spPr>
        <p:txBody>
          <a:bodyPr/>
          <a:lstStyle/>
          <a:p>
            <a:r>
              <a:rPr lang="tr-TR" b="1" dirty="0" smtClean="0">
                <a:latin typeface="Algerian" pitchFamily="82" charset="0"/>
              </a:rPr>
              <a:t> </a:t>
            </a:r>
            <a:r>
              <a:rPr lang="en-US" sz="7200" b="1" dirty="0" smtClean="0">
                <a:solidFill>
                  <a:schemeClr val="accent5">
                    <a:lumMod val="75000"/>
                  </a:schemeClr>
                </a:solidFill>
                <a:latin typeface="Harlow Solid Italic" pitchFamily="82" charset="0"/>
              </a:rPr>
              <a:t>zaman</a:t>
            </a:r>
            <a:r>
              <a:rPr lang="en-US" sz="7200" b="1" dirty="0" smtClean="0">
                <a:latin typeface="Harlow Solid Italic" pitchFamily="82" charset="0"/>
              </a:rPr>
              <a:t> </a:t>
            </a:r>
            <a:r>
              <a:rPr lang="en-US" sz="3200" b="1" dirty="0" smtClean="0"/>
              <a:t>“</a:t>
            </a:r>
            <a:r>
              <a:rPr lang="en-US" sz="3200" dirty="0" smtClean="0"/>
              <a:t>bize verilen sürenin tamamıdır”. </a:t>
            </a:r>
            <a:endParaRPr lang="tr-TR" sz="3200" dirty="0" smtClean="0"/>
          </a:p>
          <a:p>
            <a:r>
              <a:rPr lang="en-US" sz="3200" dirty="0" smtClean="0"/>
              <a:t>zaman, bize biçilen süre, ömür, hayat olduğu kadar, bir günlük bir hayat dilimi veya belirli bir iş için gereken süre de olabilir.</a:t>
            </a:r>
            <a:endParaRPr lang="tr-TR" sz="3200" dirty="0" smtClean="0"/>
          </a:p>
          <a:p>
            <a:endParaRPr lang="tr-TR"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170" name="Picture 2" descr="Zaman, Saat, Dakika, Ikinci, Zaman Belirten, Işaretçi"/>
          <p:cNvPicPr>
            <a:picLocks noChangeAspect="1" noChangeArrowheads="1"/>
          </p:cNvPicPr>
          <p:nvPr/>
        </p:nvPicPr>
        <p:blipFill>
          <a:blip r:embed="rId2" cstate="print">
            <a:lum bright="63000" contrast="-78000"/>
          </a:blip>
          <a:srcRect/>
          <a:stretch>
            <a:fillRect/>
          </a:stretch>
        </p:blipFill>
        <p:spPr bwMode="auto">
          <a:xfrm>
            <a:off x="0" y="0"/>
            <a:ext cx="9181018" cy="6858000"/>
          </a:xfrm>
          <a:prstGeom prst="rect">
            <a:avLst/>
          </a:prstGeom>
          <a:noFill/>
        </p:spPr>
      </p:pic>
      <p:sp>
        <p:nvSpPr>
          <p:cNvPr id="6" name="5 İçerik Yer Tutucusu"/>
          <p:cNvSpPr>
            <a:spLocks noGrp="1"/>
          </p:cNvSpPr>
          <p:nvPr>
            <p:ph sz="quarter" idx="1"/>
          </p:nvPr>
        </p:nvSpPr>
        <p:spPr>
          <a:xfrm>
            <a:off x="0" y="332656"/>
            <a:ext cx="8316416" cy="6525344"/>
          </a:xfrm>
          <a:ln>
            <a:noFill/>
          </a:ln>
        </p:spPr>
        <p:txBody>
          <a:bodyPr>
            <a:normAutofit/>
          </a:bodyPr>
          <a:lstStyle/>
          <a:p>
            <a:pPr algn="ctr">
              <a:buNone/>
            </a:pPr>
            <a:r>
              <a:rPr lang="tr-TR" dirty="0" smtClean="0">
                <a:latin typeface="Wide Latin" pitchFamily="18" charset="0"/>
              </a:rPr>
              <a:t> </a:t>
            </a:r>
          </a:p>
          <a:p>
            <a:endParaRPr lang="tr-TR" dirty="0" smtClean="0"/>
          </a:p>
          <a:p>
            <a:endParaRPr lang="tr-TR" dirty="0" smtClean="0"/>
          </a:p>
          <a:p>
            <a:pPr>
              <a:buNone/>
            </a:pPr>
            <a:endParaRPr lang="tr-TR" dirty="0" smtClean="0"/>
          </a:p>
          <a:p>
            <a:r>
              <a:rPr lang="tr-TR" sz="2800" dirty="0" smtClean="0"/>
              <a:t>Yerine konulması,</a:t>
            </a:r>
          </a:p>
          <a:p>
            <a:r>
              <a:rPr lang="tr-TR" sz="2800" dirty="0" smtClean="0"/>
              <a:t>Geri döndürülmesi,</a:t>
            </a:r>
          </a:p>
          <a:p>
            <a:r>
              <a:rPr lang="tr-TR" sz="2800" dirty="0" smtClean="0"/>
              <a:t>Yenilenmesi,</a:t>
            </a:r>
          </a:p>
          <a:p>
            <a:r>
              <a:rPr lang="tr-TR" sz="2800" dirty="0" smtClean="0"/>
              <a:t>Devredilmesi,</a:t>
            </a:r>
          </a:p>
          <a:p>
            <a:r>
              <a:rPr lang="tr-TR" sz="2800" dirty="0" smtClean="0"/>
              <a:t>Depolanması </a:t>
            </a:r>
          </a:p>
          <a:p>
            <a:r>
              <a:rPr lang="tr-TR" sz="2800" dirty="0" smtClean="0"/>
              <a:t>Satın alınması</a:t>
            </a:r>
          </a:p>
          <a:p>
            <a:pPr>
              <a:buNone/>
            </a:pPr>
            <a:r>
              <a:rPr lang="tr-TR" sz="2800" dirty="0" smtClean="0"/>
              <a:t> mümkün olmayan bir kavramdır.</a:t>
            </a:r>
          </a:p>
          <a:p>
            <a:pPr>
              <a:buNone/>
            </a:pPr>
            <a:r>
              <a:rPr lang="tr-TR" sz="2800" dirty="0"/>
              <a:t> </a:t>
            </a:r>
            <a:r>
              <a:rPr lang="tr-TR" sz="2800" dirty="0" smtClean="0"/>
              <a:t>                           Zaman hayatın kendisidir.</a:t>
            </a:r>
          </a:p>
          <a:p>
            <a:pPr>
              <a:buNone/>
            </a:pPr>
            <a:r>
              <a:rPr lang="tr-TR" sz="2800" dirty="0"/>
              <a:t> </a:t>
            </a:r>
            <a:r>
              <a:rPr lang="tr-TR" sz="2800" dirty="0" smtClean="0"/>
              <a:t>                                     Benjamin Franklin</a:t>
            </a:r>
            <a:endParaRPr lang="tr-TR" sz="2800" dirty="0"/>
          </a:p>
        </p:txBody>
      </p:sp>
      <p:sp>
        <p:nvSpPr>
          <p:cNvPr id="4" name="3 Dikdörtgen"/>
          <p:cNvSpPr/>
          <p:nvPr/>
        </p:nvSpPr>
        <p:spPr>
          <a:xfrm>
            <a:off x="1187624" y="764704"/>
            <a:ext cx="5328592" cy="1015663"/>
          </a:xfrm>
          <a:prstGeom prst="rect">
            <a:avLst/>
          </a:prstGeom>
          <a:ln>
            <a:noFill/>
          </a:ln>
        </p:spPr>
        <p:style>
          <a:lnRef idx="2">
            <a:schemeClr val="accent2"/>
          </a:lnRef>
          <a:fillRef idx="1">
            <a:schemeClr val="lt1"/>
          </a:fillRef>
          <a:effectRef idx="0">
            <a:schemeClr val="accent2"/>
          </a:effectRef>
          <a:fontRef idx="minor">
            <a:schemeClr val="dk1"/>
          </a:fontRef>
        </p:style>
        <p:txBody>
          <a:bodyPr wrap="square" lIns="91440" tIns="45720" rIns="91440" bIns="45720">
            <a:spAutoFit/>
          </a:bodyPr>
          <a:lstStyle/>
          <a:p>
            <a:pPr algn="ctr"/>
            <a:r>
              <a:rPr lang="tr-TR" sz="60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Wide Latin" pitchFamily="18" charset="0"/>
              </a:rPr>
              <a:t>Zaman</a:t>
            </a:r>
            <a:r>
              <a:rPr lang="tr-TR" sz="5400" b="1"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Wide Latin" pitchFamily="18" charset="0"/>
              </a:rPr>
              <a:t> </a:t>
            </a:r>
            <a:endParaRPr lang="tr-TR"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r>
              <a:rPr lang="tr-TR" b="1" dirty="0" smtClean="0"/>
              <a:t>        </a:t>
            </a:r>
            <a:r>
              <a:rPr lang="tr-TR" sz="2800" b="1" dirty="0" smtClean="0"/>
              <a:t>ZAMAN</a:t>
            </a:r>
            <a:r>
              <a:rPr lang="tr-TR" b="1" dirty="0" smtClean="0"/>
              <a:t> </a:t>
            </a:r>
            <a:r>
              <a:rPr lang="tr-TR" sz="2800" b="1" dirty="0" smtClean="0"/>
              <a:t>H</a:t>
            </a:r>
            <a:r>
              <a:rPr lang="tr-TR" b="1" dirty="0" smtClean="0"/>
              <a:t>erkes </a:t>
            </a:r>
            <a:r>
              <a:rPr lang="tr-TR" b="1" dirty="0"/>
              <a:t>için eşittir,</a:t>
            </a:r>
            <a:endParaRPr lang="tr-TR" dirty="0"/>
          </a:p>
        </p:txBody>
      </p:sp>
      <p:sp>
        <p:nvSpPr>
          <p:cNvPr id="3" name="İçerik Yer Tutucusu 2"/>
          <p:cNvSpPr>
            <a:spLocks noGrp="1"/>
          </p:cNvSpPr>
          <p:nvPr>
            <p:ph sz="quarter" idx="1"/>
          </p:nvPr>
        </p:nvSpPr>
        <p:spPr/>
        <p:txBody>
          <a:bodyPr/>
          <a:lstStyle/>
          <a:p>
            <a:pPr marL="0" indent="0">
              <a:buNone/>
            </a:pPr>
            <a:endParaRPr lang="tr-TR" b="1" dirty="0"/>
          </a:p>
          <a:p>
            <a:r>
              <a:rPr lang="tr-TR" b="1" dirty="0"/>
              <a:t>Zaman doğadaki diğer bir çok</a:t>
            </a:r>
          </a:p>
          <a:p>
            <a:r>
              <a:rPr lang="tr-TR" b="1" dirty="0"/>
              <a:t>kaynağın aksine kullanıcıların hepsine</a:t>
            </a:r>
          </a:p>
          <a:p>
            <a:r>
              <a:rPr lang="tr-TR" b="1" dirty="0"/>
              <a:t>eşit olarak dağıtılmıştır ve sosyal</a:t>
            </a:r>
          </a:p>
          <a:p>
            <a:r>
              <a:rPr lang="tr-TR" b="1" dirty="0"/>
              <a:t>statüsü, yetenekleri, yaşı ne olursa</a:t>
            </a:r>
          </a:p>
          <a:p>
            <a:r>
              <a:rPr lang="tr-TR" b="1" dirty="0"/>
              <a:t>olsun bütün insanlara</a:t>
            </a:r>
          </a:p>
          <a:p>
            <a:r>
              <a:rPr lang="tr-TR" b="1" dirty="0"/>
              <a:t>Günde 24</a:t>
            </a:r>
          </a:p>
          <a:p>
            <a:r>
              <a:rPr lang="tr-TR" b="1" dirty="0"/>
              <a:t>Haftada 168</a:t>
            </a:r>
          </a:p>
          <a:p>
            <a:r>
              <a:rPr lang="tr-TR" b="1" dirty="0"/>
              <a:t>Ayda 720</a:t>
            </a:r>
          </a:p>
          <a:p>
            <a:r>
              <a:rPr lang="tr-TR" b="1" dirty="0"/>
              <a:t>Yılda 8760 saat verilmiştir.</a:t>
            </a:r>
            <a:endParaRPr lang="tr-TR" dirty="0"/>
          </a:p>
        </p:txBody>
      </p:sp>
    </p:spTree>
    <p:extLst>
      <p:ext uri="{BB962C8B-B14F-4D97-AF65-F5344CB8AC3E}">
        <p14:creationId xmlns:p14="http://schemas.microsoft.com/office/powerpoint/2010/main" val="355249076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title"/>
          </p:nvPr>
        </p:nvSpPr>
        <p:spPr/>
        <p:txBody>
          <a:bodyPr/>
          <a:lstStyle/>
          <a:p>
            <a:endParaRPr lang="tr-TR" dirty="0"/>
          </a:p>
        </p:txBody>
      </p:sp>
      <p:pic>
        <p:nvPicPr>
          <p:cNvPr id="4" name="İçerik Yer Tutucusu 3"/>
          <p:cNvPicPr>
            <a:picLocks noGrp="1" noChangeAspect="1"/>
          </p:cNvPicPr>
          <p:nvPr>
            <p:ph sz="quarter" idx="1"/>
          </p:nvPr>
        </p:nvPicPr>
        <p:blipFill>
          <a:blip r:embed="rId2"/>
          <a:stretch>
            <a:fillRect/>
          </a:stretch>
        </p:blipFill>
        <p:spPr>
          <a:xfrm>
            <a:off x="827584" y="1772816"/>
            <a:ext cx="6552728" cy="2016224"/>
          </a:xfrm>
          <a:prstGeom prst="rect">
            <a:avLst/>
          </a:prstGeom>
        </p:spPr>
      </p:pic>
      <p:pic>
        <p:nvPicPr>
          <p:cNvPr id="5" name="Resim 4"/>
          <p:cNvPicPr>
            <a:picLocks noChangeAspect="1"/>
          </p:cNvPicPr>
          <p:nvPr/>
        </p:nvPicPr>
        <p:blipFill>
          <a:blip r:embed="rId3"/>
          <a:stretch>
            <a:fillRect/>
          </a:stretch>
        </p:blipFill>
        <p:spPr>
          <a:xfrm>
            <a:off x="843380" y="3876413"/>
            <a:ext cx="6696744" cy="2736304"/>
          </a:xfrm>
          <a:prstGeom prst="rect">
            <a:avLst/>
          </a:prstGeom>
        </p:spPr>
      </p:pic>
    </p:spTree>
    <p:extLst>
      <p:ext uri="{BB962C8B-B14F-4D97-AF65-F5344CB8AC3E}">
        <p14:creationId xmlns:p14="http://schemas.microsoft.com/office/powerpoint/2010/main" val="26619064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0" y="0"/>
            <a:ext cx="8640960" cy="4873752"/>
          </a:xfrm>
        </p:spPr>
        <p:txBody>
          <a:bodyPr/>
          <a:lstStyle/>
          <a:p>
            <a:pPr>
              <a:buNone/>
            </a:pPr>
            <a:r>
              <a:rPr lang="tr-TR" dirty="0" smtClean="0"/>
              <a:t>		</a:t>
            </a:r>
          </a:p>
          <a:p>
            <a:pPr>
              <a:buNone/>
            </a:pPr>
            <a:r>
              <a:rPr lang="tr-TR" dirty="0" smtClean="0"/>
              <a:t>		</a:t>
            </a:r>
            <a:r>
              <a:rPr lang="tr-TR" sz="2800" dirty="0" smtClean="0"/>
              <a:t>Zaman bu kadar önemliyse onu en verimli şekilde kullanmamız gerekmez mi?</a:t>
            </a:r>
            <a:endPar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a:p>
            <a:pPr>
              <a:buNone/>
            </a:pPr>
            <a:r>
              <a:rPr lang="tr-TR" sz="28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p>
          <a:p>
            <a:pPr>
              <a:buNone/>
            </a:pPr>
            <a:r>
              <a:rPr lang="tr-TR" sz="4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Peki, zamanı nasıl etkili kullanabiliriz?</a:t>
            </a:r>
          </a:p>
          <a:p>
            <a:pPr>
              <a:buNone/>
            </a:pPr>
            <a:endParaRPr lang="tr-TR" dirty="0" smtClean="0"/>
          </a:p>
          <a:p>
            <a:pPr>
              <a:buNone/>
            </a:pPr>
            <a:endParaRPr lang="tr-TR" dirty="0"/>
          </a:p>
        </p:txBody>
      </p:sp>
      <p:pic>
        <p:nvPicPr>
          <p:cNvPr id="4" name="3 Resim" descr="C:\Users\Mavi\Documents\001  ...   Erhan Belgeler\oo10 ..  TEOG Proje 10.03.2016\TEOG_Modül_0_Dökümann\Görseller\5daf6f10ertelemek770.jpg"/>
          <p:cNvPicPr/>
          <p:nvPr/>
        </p:nvPicPr>
        <p:blipFill>
          <a:blip r:embed="rId2" cstate="print"/>
          <a:srcRect/>
          <a:stretch>
            <a:fillRect/>
          </a:stretch>
        </p:blipFill>
        <p:spPr bwMode="auto">
          <a:xfrm>
            <a:off x="4139952" y="2636912"/>
            <a:ext cx="5004048" cy="422108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a:spLocks noGrp="1"/>
          </p:cNvSpPr>
          <p:nvPr>
            <p:ph type="title"/>
          </p:nvPr>
        </p:nvSpPr>
        <p:spPr>
          <a:xfrm>
            <a:off x="395536" y="620688"/>
            <a:ext cx="8229600" cy="1143000"/>
          </a:xfrm>
        </p:spPr>
        <p:txBody>
          <a:bodyPr>
            <a:noAutofit/>
          </a:bodyPr>
          <a:lstStyle/>
          <a:p>
            <a:pPr algn="ct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cs typeface="Times New Roman" pitchFamily="18" charset="0"/>
              </a:rPr>
              <a:t>ZAMAN YÖNETİMİ</a:t>
            </a: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r>
            <a:b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br>
            <a:r>
              <a:rPr lang="tr-TR" sz="4800" b="1" cap="none"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rPr>
              <a:t> </a:t>
            </a:r>
            <a:endParaRPr lang="tr-TR" sz="4800" b="1" cap="none"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omic Sans MS" pitchFamily="66" charset="0"/>
            </a:endParaRPr>
          </a:p>
        </p:txBody>
      </p:sp>
      <p:sp>
        <p:nvSpPr>
          <p:cNvPr id="3" name="2 İçerik Yer Tutucusu"/>
          <p:cNvSpPr>
            <a:spLocks noGrp="1"/>
          </p:cNvSpPr>
          <p:nvPr>
            <p:ph sz="quarter" idx="1"/>
          </p:nvPr>
        </p:nvSpPr>
        <p:spPr>
          <a:xfrm>
            <a:off x="467544" y="1340768"/>
            <a:ext cx="7467600" cy="4873752"/>
          </a:xfrm>
        </p:spPr>
        <p:txBody>
          <a:bodyPr>
            <a:normAutofit/>
          </a:bodyPr>
          <a:lstStyle/>
          <a:p>
            <a:r>
              <a:rPr lang="tr-TR" dirty="0" smtClean="0"/>
              <a:t>    </a:t>
            </a:r>
            <a:r>
              <a:rPr lang="tr-TR" sz="2800" dirty="0" smtClean="0"/>
              <a:t>Zaman yönetiminin amacı, bireylerin ve öğrencilerin zamanlarını etkili ve verimli bir şekilde kullanmalarını sağlamaktır.</a:t>
            </a:r>
          </a:p>
          <a:p>
            <a:pPr>
              <a:buNone/>
            </a:pPr>
            <a:endParaRPr lang="tr-TR" sz="2800" dirty="0" smtClean="0"/>
          </a:p>
          <a:p>
            <a:r>
              <a:rPr lang="tr-TR" sz="2800" dirty="0" smtClean="0"/>
              <a:t>   Zamanı yönetmek; planlamak, ve uygulamaktan oluşur.</a:t>
            </a:r>
          </a:p>
          <a:p>
            <a:endParaRPr lang="tr-TR" sz="2800" dirty="0" smtClean="0"/>
          </a:p>
          <a:p>
            <a:r>
              <a:rPr lang="tr-TR" sz="2800" dirty="0" smtClean="0"/>
              <a:t>   Zamanınızın büyük bir kısmını tek bir işe ayırmak, zamanı etkili kullandığınız anlamına gelmez.</a:t>
            </a:r>
          </a:p>
          <a:p>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anlı">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432</TotalTime>
  <Words>828</Words>
  <Application>Microsoft Office PowerPoint</Application>
  <PresentationFormat>Ekran Gösterisi (4:3)</PresentationFormat>
  <Paragraphs>149</Paragraphs>
  <Slides>31</Slides>
  <Notes>0</Notes>
  <HiddenSlides>0</HiddenSlides>
  <MMClips>0</MMClips>
  <ScaleCrop>false</ScaleCrop>
  <HeadingPairs>
    <vt:vector size="6" baseType="variant">
      <vt:variant>
        <vt:lpstr>Kullanılan Yazı Tipleri</vt:lpstr>
      </vt:variant>
      <vt:variant>
        <vt:i4>9</vt:i4>
      </vt:variant>
      <vt:variant>
        <vt:lpstr>Tema</vt:lpstr>
      </vt:variant>
      <vt:variant>
        <vt:i4>1</vt:i4>
      </vt:variant>
      <vt:variant>
        <vt:lpstr>Slayt Başlıkları</vt:lpstr>
      </vt:variant>
      <vt:variant>
        <vt:i4>31</vt:i4>
      </vt:variant>
    </vt:vector>
  </HeadingPairs>
  <TitlesOfParts>
    <vt:vector size="41" baseType="lpstr">
      <vt:lpstr>Algerian</vt:lpstr>
      <vt:lpstr>Calibri</vt:lpstr>
      <vt:lpstr>Century Schoolbook</vt:lpstr>
      <vt:lpstr>Comic Sans MS</vt:lpstr>
      <vt:lpstr>Harlow Solid Italic</vt:lpstr>
      <vt:lpstr>Times New Roman</vt:lpstr>
      <vt:lpstr>Wide Latin</vt:lpstr>
      <vt:lpstr>Wingdings</vt:lpstr>
      <vt:lpstr>Wingdings 2</vt:lpstr>
      <vt:lpstr>Cumba</vt:lpstr>
      <vt:lpstr>PowerPoint Sunusu</vt:lpstr>
      <vt:lpstr>PowerPoint Sunusu</vt:lpstr>
      <vt:lpstr>                         ZAMAN</vt:lpstr>
      <vt:lpstr>PowerPoint Sunusu</vt:lpstr>
      <vt:lpstr>PowerPoint Sunusu</vt:lpstr>
      <vt:lpstr>        ZAMAN Herkes için eşittir,</vt:lpstr>
      <vt:lpstr>PowerPoint Sunusu</vt:lpstr>
      <vt:lpstr>PowerPoint Sunusu</vt:lpstr>
      <vt:lpstr>ZAMAN YÖNETİMİ  </vt:lpstr>
      <vt:lpstr>PowerPoint Sunusu</vt:lpstr>
      <vt:lpstr>PowerPoint Sunusu</vt:lpstr>
      <vt:lpstr>PowerPoint Sunusu</vt:lpstr>
      <vt:lpstr>Plan Hazırlama</vt:lpstr>
      <vt:lpstr>PowerPoint Sunusu</vt:lpstr>
      <vt:lpstr>PowerPoint Sunusu</vt:lpstr>
      <vt:lpstr>PowerPoint Sunusu</vt:lpstr>
      <vt:lpstr>PowerPoint Sunusu</vt:lpstr>
      <vt:lpstr>Öncelikleri belirleyememek ve sıralayamamak</vt:lpstr>
      <vt:lpstr>Hayır Diyememek</vt:lpstr>
      <vt:lpstr>PowerPoint Sunusu</vt:lpstr>
      <vt:lpstr>PowerPoint Sunusu</vt:lpstr>
      <vt:lpstr>PowerPoint Sunusu</vt:lpstr>
      <vt:lpstr>PowerPoint Sunusu</vt:lpstr>
      <vt:lpstr>                        TEKNOLOJİ</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Slayt 1</dc:title>
  <dc:creator>Rehberlik 2</dc:creator>
  <cp:lastModifiedBy>Yağmur-PC</cp:lastModifiedBy>
  <cp:revision>72</cp:revision>
  <dcterms:created xsi:type="dcterms:W3CDTF">2017-10-04T06:34:01Z</dcterms:created>
  <dcterms:modified xsi:type="dcterms:W3CDTF">2020-12-10T19:57:24Z</dcterms:modified>
</cp:coreProperties>
</file>