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11" r:id="rId2"/>
    <p:sldId id="468" r:id="rId3"/>
    <p:sldId id="436" r:id="rId4"/>
    <p:sldId id="469" r:id="rId5"/>
    <p:sldId id="470" r:id="rId6"/>
    <p:sldId id="437" r:id="rId7"/>
    <p:sldId id="439" r:id="rId8"/>
    <p:sldId id="440" r:id="rId9"/>
    <p:sldId id="441" r:id="rId10"/>
    <p:sldId id="442" r:id="rId11"/>
    <p:sldId id="443" r:id="rId12"/>
    <p:sldId id="444" r:id="rId13"/>
    <p:sldId id="445" r:id="rId14"/>
    <p:sldId id="447" r:id="rId15"/>
    <p:sldId id="448" r:id="rId16"/>
    <p:sldId id="449" r:id="rId17"/>
    <p:sldId id="450" r:id="rId18"/>
    <p:sldId id="451" r:id="rId19"/>
    <p:sldId id="452" r:id="rId20"/>
    <p:sldId id="453" r:id="rId21"/>
    <p:sldId id="454" r:id="rId22"/>
    <p:sldId id="455" r:id="rId23"/>
    <p:sldId id="456" r:id="rId24"/>
    <p:sldId id="457" r:id="rId25"/>
    <p:sldId id="458" r:id="rId26"/>
    <p:sldId id="459" r:id="rId27"/>
    <p:sldId id="463" r:id="rId28"/>
    <p:sldId id="462" r:id="rId29"/>
    <p:sldId id="464" r:id="rId30"/>
    <p:sldId id="465" r:id="rId31"/>
    <p:sldId id="466" r:id="rId32"/>
    <p:sldId id="467" r:id="rId33"/>
    <p:sldId id="461" r:id="rId34"/>
  </p:sldIdLst>
  <p:sldSz cx="9906000" cy="6858000" type="A4"/>
  <p:notesSz cx="6797675" cy="9929813"/>
  <p:defaultTextStyle>
    <a:defPPr>
      <a:defRPr lang="tr-TR"/>
    </a:defPPr>
    <a:lvl1pPr algn="l" defTabSz="1071563" rtl="0" fontAlgn="base">
      <a:spcBef>
        <a:spcPct val="0"/>
      </a:spcBef>
      <a:spcAft>
        <a:spcPct val="0"/>
      </a:spcAft>
      <a:defRPr sz="2100" kern="1200">
        <a:solidFill>
          <a:schemeClr val="tx1"/>
        </a:solidFill>
        <a:latin typeface="Arial" pitchFamily="34" charset="0"/>
        <a:ea typeface="+mn-ea"/>
        <a:cs typeface="Arial" pitchFamily="34" charset="0"/>
      </a:defRPr>
    </a:lvl1pPr>
    <a:lvl2pPr marL="534988" indent="-77788" algn="l" defTabSz="1071563" rtl="0" fontAlgn="base">
      <a:spcBef>
        <a:spcPct val="0"/>
      </a:spcBef>
      <a:spcAft>
        <a:spcPct val="0"/>
      </a:spcAft>
      <a:defRPr sz="2100" kern="1200">
        <a:solidFill>
          <a:schemeClr val="tx1"/>
        </a:solidFill>
        <a:latin typeface="Arial" pitchFamily="34" charset="0"/>
        <a:ea typeface="+mn-ea"/>
        <a:cs typeface="Arial" pitchFamily="34" charset="0"/>
      </a:defRPr>
    </a:lvl2pPr>
    <a:lvl3pPr marL="1071563" indent="-157163" algn="l" defTabSz="1071563" rtl="0" fontAlgn="base">
      <a:spcBef>
        <a:spcPct val="0"/>
      </a:spcBef>
      <a:spcAft>
        <a:spcPct val="0"/>
      </a:spcAft>
      <a:defRPr sz="2100" kern="1200">
        <a:solidFill>
          <a:schemeClr val="tx1"/>
        </a:solidFill>
        <a:latin typeface="Arial" pitchFamily="34" charset="0"/>
        <a:ea typeface="+mn-ea"/>
        <a:cs typeface="Arial" pitchFamily="34" charset="0"/>
      </a:defRPr>
    </a:lvl3pPr>
    <a:lvl4pPr marL="1608138" indent="-236538" algn="l" defTabSz="1071563" rtl="0" fontAlgn="base">
      <a:spcBef>
        <a:spcPct val="0"/>
      </a:spcBef>
      <a:spcAft>
        <a:spcPct val="0"/>
      </a:spcAft>
      <a:defRPr sz="2100" kern="1200">
        <a:solidFill>
          <a:schemeClr val="tx1"/>
        </a:solidFill>
        <a:latin typeface="Arial" pitchFamily="34" charset="0"/>
        <a:ea typeface="+mn-ea"/>
        <a:cs typeface="Arial" pitchFamily="34" charset="0"/>
      </a:defRPr>
    </a:lvl4pPr>
    <a:lvl5pPr marL="2144713" indent="-315913" algn="l" defTabSz="1071563" rtl="0" fontAlgn="base">
      <a:spcBef>
        <a:spcPct val="0"/>
      </a:spcBef>
      <a:spcAft>
        <a:spcPct val="0"/>
      </a:spcAft>
      <a:defRPr sz="2100" kern="1200">
        <a:solidFill>
          <a:schemeClr val="tx1"/>
        </a:solidFill>
        <a:latin typeface="Arial" pitchFamily="34" charset="0"/>
        <a:ea typeface="+mn-ea"/>
        <a:cs typeface="Arial" pitchFamily="34" charset="0"/>
      </a:defRPr>
    </a:lvl5pPr>
    <a:lvl6pPr marL="2286000" algn="l" defTabSz="914400" rtl="0" eaLnBrk="1" latinLnBrk="0" hangingPunct="1">
      <a:defRPr sz="2100" kern="1200">
        <a:solidFill>
          <a:schemeClr val="tx1"/>
        </a:solidFill>
        <a:latin typeface="Arial" pitchFamily="34" charset="0"/>
        <a:ea typeface="+mn-ea"/>
        <a:cs typeface="Arial" pitchFamily="34" charset="0"/>
      </a:defRPr>
    </a:lvl6pPr>
    <a:lvl7pPr marL="2743200" algn="l" defTabSz="914400" rtl="0" eaLnBrk="1" latinLnBrk="0" hangingPunct="1">
      <a:defRPr sz="2100" kern="1200">
        <a:solidFill>
          <a:schemeClr val="tx1"/>
        </a:solidFill>
        <a:latin typeface="Arial" pitchFamily="34" charset="0"/>
        <a:ea typeface="+mn-ea"/>
        <a:cs typeface="Arial" pitchFamily="34" charset="0"/>
      </a:defRPr>
    </a:lvl7pPr>
    <a:lvl8pPr marL="3200400" algn="l" defTabSz="914400" rtl="0" eaLnBrk="1" latinLnBrk="0" hangingPunct="1">
      <a:defRPr sz="2100" kern="1200">
        <a:solidFill>
          <a:schemeClr val="tx1"/>
        </a:solidFill>
        <a:latin typeface="Arial" pitchFamily="34" charset="0"/>
        <a:ea typeface="+mn-ea"/>
        <a:cs typeface="Arial" pitchFamily="34" charset="0"/>
      </a:defRPr>
    </a:lvl8pPr>
    <a:lvl9pPr marL="3657600" algn="l" defTabSz="914400" rtl="0" eaLnBrk="1" latinLnBrk="0" hangingPunct="1">
      <a:defRPr sz="21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43" autoAdjust="0"/>
    <p:restoredTop sz="94226" autoAdjust="0"/>
  </p:normalViewPr>
  <p:slideViewPr>
    <p:cSldViewPr>
      <p:cViewPr>
        <p:scale>
          <a:sx n="75" d="100"/>
          <a:sy n="75" d="100"/>
        </p:scale>
        <p:origin x="-1356" y="-24"/>
      </p:cViewPr>
      <p:guideLst>
        <p:guide orient="horz" pos="2160"/>
        <p:guide pos="3120"/>
      </p:guideLst>
    </p:cSldViewPr>
  </p:slideViewPr>
  <p:outlineViewPr>
    <p:cViewPr>
      <p:scale>
        <a:sx n="33" d="100"/>
        <a:sy n="33" d="100"/>
      </p:scale>
      <p:origin x="0" y="0"/>
    </p:cViewPr>
  </p:outlin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1072866"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idx="1"/>
          </p:nvPr>
        </p:nvSpPr>
        <p:spPr>
          <a:xfrm>
            <a:off x="3849688" y="0"/>
            <a:ext cx="2946400" cy="496888"/>
          </a:xfrm>
          <a:prstGeom prst="rect">
            <a:avLst/>
          </a:prstGeom>
        </p:spPr>
        <p:txBody>
          <a:bodyPr vert="horz" lIns="91440" tIns="45720" rIns="91440" bIns="45720" rtlCol="0"/>
          <a:lstStyle>
            <a:lvl1pPr algn="r" defTabSz="1072866" fontAlgn="auto">
              <a:spcBef>
                <a:spcPts val="0"/>
              </a:spcBef>
              <a:spcAft>
                <a:spcPts val="0"/>
              </a:spcAft>
              <a:defRPr sz="1200">
                <a:latin typeface="+mn-lt"/>
                <a:cs typeface="+mn-cs"/>
              </a:defRPr>
            </a:lvl1pPr>
          </a:lstStyle>
          <a:p>
            <a:pPr>
              <a:defRPr/>
            </a:pPr>
            <a:fld id="{33194ED0-5D93-4A5E-921E-5A02885051D0}" type="datetimeFigureOut">
              <a:rPr lang="tr-TR"/>
              <a:pPr>
                <a:defRPr/>
              </a:pPr>
              <a:t>11.12.2019</a:t>
            </a:fld>
            <a:endParaRPr lang="tr-TR"/>
          </a:p>
        </p:txBody>
      </p:sp>
      <p:sp>
        <p:nvSpPr>
          <p:cNvPr id="4" name="Slayt Görüntüsü Yer Tutucusu 3"/>
          <p:cNvSpPr>
            <a:spLocks noGrp="1" noRot="1" noChangeAspect="1"/>
          </p:cNvSpPr>
          <p:nvPr>
            <p:ph type="sldImg" idx="2"/>
          </p:nvPr>
        </p:nvSpPr>
        <p:spPr>
          <a:xfrm>
            <a:off x="711200" y="746125"/>
            <a:ext cx="5375275" cy="3722688"/>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79450" y="4716463"/>
            <a:ext cx="5438775" cy="4468812"/>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defTabSz="1072866" fontAlgn="auto">
              <a:spcBef>
                <a:spcPts val="0"/>
              </a:spcBef>
              <a:spcAft>
                <a:spcPts val="0"/>
              </a:spcAft>
              <a:defRPr sz="1200">
                <a:latin typeface="+mn-lt"/>
                <a:cs typeface="+mn-cs"/>
              </a:defRPr>
            </a:lvl1pPr>
          </a:lstStyle>
          <a:p>
            <a:pPr>
              <a:defRPr/>
            </a:pPr>
            <a:endParaRPr lang="tr-TR"/>
          </a:p>
        </p:txBody>
      </p:sp>
      <p:sp>
        <p:nvSpPr>
          <p:cNvPr id="7" name="Slayt Numarası Yer Tutucusu 6"/>
          <p:cNvSpPr>
            <a:spLocks noGrp="1"/>
          </p:cNvSpPr>
          <p:nvPr>
            <p:ph type="sldNum" sz="quarter" idx="5"/>
          </p:nvPr>
        </p:nvSpPr>
        <p:spPr>
          <a:xfrm>
            <a:off x="3849688" y="9431338"/>
            <a:ext cx="2946400" cy="496887"/>
          </a:xfrm>
          <a:prstGeom prst="rect">
            <a:avLst/>
          </a:prstGeom>
        </p:spPr>
        <p:txBody>
          <a:bodyPr vert="horz" lIns="91440" tIns="45720" rIns="91440" bIns="45720" rtlCol="0" anchor="b"/>
          <a:lstStyle>
            <a:lvl1pPr algn="r" defTabSz="1072866" fontAlgn="auto">
              <a:spcBef>
                <a:spcPts val="0"/>
              </a:spcBef>
              <a:spcAft>
                <a:spcPts val="0"/>
              </a:spcAft>
              <a:defRPr sz="1200">
                <a:latin typeface="+mn-lt"/>
                <a:cs typeface="+mn-cs"/>
              </a:defRPr>
            </a:lvl1pPr>
          </a:lstStyle>
          <a:p>
            <a:pPr>
              <a:defRPr/>
            </a:pPr>
            <a:fld id="{A2F34244-0822-4B86-88E5-145952881ED3}" type="slidenum">
              <a:rPr lang="tr-TR"/>
              <a:pPr>
                <a:defRPr/>
              </a:pPr>
              <a:t>‹#›</a:t>
            </a:fld>
            <a:endParaRPr lang="tr-TR"/>
          </a:p>
        </p:txBody>
      </p:sp>
    </p:spTree>
    <p:extLst>
      <p:ext uri="{BB962C8B-B14F-4D97-AF65-F5344CB8AC3E}">
        <p14:creationId xmlns:p14="http://schemas.microsoft.com/office/powerpoint/2010/main" xmlns="" val="248709942"/>
      </p:ext>
    </p:extLst>
  </p:cSld>
  <p:clrMap bg1="lt1" tx1="dk1" bg2="lt2" tx2="dk2" accent1="accent1" accent2="accent2" accent3="accent3" accent4="accent4" accent5="accent5" accent6="accent6" hlink="hlink" folHlink="folHlink"/>
  <p:notesStyle>
    <a:lvl1pPr algn="l" defTabSz="1071563" rtl="0" eaLnBrk="0" fontAlgn="base" hangingPunct="0">
      <a:spcBef>
        <a:spcPct val="30000"/>
      </a:spcBef>
      <a:spcAft>
        <a:spcPct val="0"/>
      </a:spcAft>
      <a:defRPr sz="1400" kern="1200">
        <a:solidFill>
          <a:schemeClr val="tx1"/>
        </a:solidFill>
        <a:latin typeface="+mn-lt"/>
        <a:ea typeface="+mn-ea"/>
        <a:cs typeface="+mn-cs"/>
      </a:defRPr>
    </a:lvl1pPr>
    <a:lvl2pPr marL="534988" algn="l" defTabSz="1071563" rtl="0" eaLnBrk="0" fontAlgn="base" hangingPunct="0">
      <a:spcBef>
        <a:spcPct val="30000"/>
      </a:spcBef>
      <a:spcAft>
        <a:spcPct val="0"/>
      </a:spcAft>
      <a:defRPr sz="1400" kern="1200">
        <a:solidFill>
          <a:schemeClr val="tx1"/>
        </a:solidFill>
        <a:latin typeface="+mn-lt"/>
        <a:ea typeface="+mn-ea"/>
        <a:cs typeface="+mn-cs"/>
      </a:defRPr>
    </a:lvl2pPr>
    <a:lvl3pPr marL="1071563" algn="l" defTabSz="1071563" rtl="0" eaLnBrk="0" fontAlgn="base" hangingPunct="0">
      <a:spcBef>
        <a:spcPct val="30000"/>
      </a:spcBef>
      <a:spcAft>
        <a:spcPct val="0"/>
      </a:spcAft>
      <a:defRPr sz="1400" kern="1200">
        <a:solidFill>
          <a:schemeClr val="tx1"/>
        </a:solidFill>
        <a:latin typeface="+mn-lt"/>
        <a:ea typeface="+mn-ea"/>
        <a:cs typeface="+mn-cs"/>
      </a:defRPr>
    </a:lvl3pPr>
    <a:lvl4pPr marL="1608138" algn="l" defTabSz="1071563" rtl="0" eaLnBrk="0" fontAlgn="base" hangingPunct="0">
      <a:spcBef>
        <a:spcPct val="30000"/>
      </a:spcBef>
      <a:spcAft>
        <a:spcPct val="0"/>
      </a:spcAft>
      <a:defRPr sz="1400" kern="1200">
        <a:solidFill>
          <a:schemeClr val="tx1"/>
        </a:solidFill>
        <a:latin typeface="+mn-lt"/>
        <a:ea typeface="+mn-ea"/>
        <a:cs typeface="+mn-cs"/>
      </a:defRPr>
    </a:lvl4pPr>
    <a:lvl5pPr marL="2144713" algn="l" defTabSz="1071563" rtl="0" eaLnBrk="0" fontAlgn="base" hangingPunct="0">
      <a:spcBef>
        <a:spcPct val="30000"/>
      </a:spcBef>
      <a:spcAft>
        <a:spcPct val="0"/>
      </a:spcAft>
      <a:defRPr sz="1400" kern="1200">
        <a:solidFill>
          <a:schemeClr val="tx1"/>
        </a:solidFill>
        <a:latin typeface="+mn-lt"/>
        <a:ea typeface="+mn-ea"/>
        <a:cs typeface="+mn-cs"/>
      </a:defRPr>
    </a:lvl5pPr>
    <a:lvl6pPr marL="2682164" algn="l" defTabSz="1072866" rtl="0" eaLnBrk="1" latinLnBrk="0" hangingPunct="1">
      <a:defRPr sz="1400" kern="1200">
        <a:solidFill>
          <a:schemeClr val="tx1"/>
        </a:solidFill>
        <a:latin typeface="+mn-lt"/>
        <a:ea typeface="+mn-ea"/>
        <a:cs typeface="+mn-cs"/>
      </a:defRPr>
    </a:lvl6pPr>
    <a:lvl7pPr marL="3218597" algn="l" defTabSz="1072866" rtl="0" eaLnBrk="1" latinLnBrk="0" hangingPunct="1">
      <a:defRPr sz="1400" kern="1200">
        <a:solidFill>
          <a:schemeClr val="tx1"/>
        </a:solidFill>
        <a:latin typeface="+mn-lt"/>
        <a:ea typeface="+mn-ea"/>
        <a:cs typeface="+mn-cs"/>
      </a:defRPr>
    </a:lvl7pPr>
    <a:lvl8pPr marL="3755029" algn="l" defTabSz="1072866" rtl="0" eaLnBrk="1" latinLnBrk="0" hangingPunct="1">
      <a:defRPr sz="1400" kern="1200">
        <a:solidFill>
          <a:schemeClr val="tx1"/>
        </a:solidFill>
        <a:latin typeface="+mn-lt"/>
        <a:ea typeface="+mn-ea"/>
        <a:cs typeface="+mn-cs"/>
      </a:defRPr>
    </a:lvl8pPr>
    <a:lvl9pPr marL="4291462" algn="l" defTabSz="107286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553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
        <p:nvSpPr>
          <p:cNvPr id="64516" name="3 Üstbilgi Yer Tutucusu"/>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65200" fontAlgn="base">
              <a:spcBef>
                <a:spcPct val="0"/>
              </a:spcBef>
              <a:spcAft>
                <a:spcPct val="0"/>
              </a:spcAft>
              <a:defRPr/>
            </a:pPr>
            <a:r>
              <a:rPr lang="tr-TR" dirty="0" smtClean="0"/>
              <a:t>2</a:t>
            </a:r>
          </a:p>
        </p:txBody>
      </p:sp>
      <p:sp>
        <p:nvSpPr>
          <p:cNvPr id="64517" name="4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65200" fontAlgn="base">
              <a:spcBef>
                <a:spcPct val="0"/>
              </a:spcBef>
              <a:spcAft>
                <a:spcPct val="0"/>
              </a:spcAft>
              <a:defRPr/>
            </a:pPr>
            <a:fld id="{FC9C91DB-19D5-4E4E-A968-71B13CA1618B}" type="slidenum">
              <a:rPr lang="tr-TR" smtClean="0"/>
              <a:pPr defTabSz="965200" fontAlgn="base">
                <a:spcBef>
                  <a:spcPct val="0"/>
                </a:spcBef>
                <a:spcAft>
                  <a:spcPct val="0"/>
                </a:spcAft>
                <a:defRPr/>
              </a:pPr>
              <a:t>1</a:t>
            </a:fld>
            <a:endParaRPr lang="tr-T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16E651-5CF3-4A93-BBE6-BD24AEB65CB7}" type="slidenum">
              <a:rPr lang="tr-TR"/>
              <a:pPr/>
              <a:t>7</a:t>
            </a:fld>
            <a:endParaRPr lang="tr-T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742950" y="2130426"/>
            <a:ext cx="84201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F208CCD6-9027-4E86-AEEA-0053E87F9218}" type="datetime1">
              <a:rPr lang="tr-TR"/>
              <a:pPr>
                <a:defRPr/>
              </a:pPr>
              <a:t>11.12.2019</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8898BC3E-17C3-4F0C-9E0A-49EF00FED393}" type="slidenum">
              <a:rPr lang="tr-TR"/>
              <a:pPr>
                <a:defRPr/>
              </a:pPr>
              <a:t>‹#›</a:t>
            </a:fld>
            <a:endParaRPr lang="tr-T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D4FE18FB-6ECB-402B-BFD5-5B6E05DED7C1}" type="datetime1">
              <a:rPr lang="tr-TR"/>
              <a:pPr>
                <a:defRPr/>
              </a:pPr>
              <a:t>11.12.2019</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A7EE6A75-14DC-4A85-9008-EDCC17C92755}" type="slidenum">
              <a:rPr lang="tr-TR"/>
              <a:pPr>
                <a:defRPr/>
              </a:pPr>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3" name="14 Resim" descr="powerpoint1.jpg"/>
          <p:cNvPicPr>
            <a:picLocks noChangeAspect="1"/>
          </p:cNvPicPr>
          <p:nvPr userDrawn="1"/>
        </p:nvPicPr>
        <p:blipFill>
          <a:blip r:embed="rId2" cstate="print"/>
          <a:srcRect/>
          <a:stretch>
            <a:fillRect/>
          </a:stretch>
        </p:blipFill>
        <p:spPr bwMode="auto">
          <a:xfrm>
            <a:off x="0" y="0"/>
            <a:ext cx="9906000" cy="6858000"/>
          </a:xfrm>
          <a:prstGeom prst="rect">
            <a:avLst/>
          </a:prstGeom>
          <a:noFill/>
          <a:ln w="9525">
            <a:noFill/>
            <a:miter lim="800000"/>
            <a:headEnd/>
            <a:tailEnd/>
          </a:ln>
        </p:spPr>
      </p:pic>
      <p:sp>
        <p:nvSpPr>
          <p:cNvPr id="4" name="3 Veri Yer Tutucusu"/>
          <p:cNvSpPr>
            <a:spLocks noGrp="1"/>
          </p:cNvSpPr>
          <p:nvPr>
            <p:ph type="dt" sz="half" idx="10"/>
          </p:nvPr>
        </p:nvSpPr>
        <p:spPr/>
        <p:txBody>
          <a:bodyPr/>
          <a:lstStyle>
            <a:lvl1pPr>
              <a:defRPr/>
            </a:lvl1pPr>
          </a:lstStyle>
          <a:p>
            <a:pPr>
              <a:defRPr/>
            </a:pPr>
            <a:fld id="{05708382-A2BC-4699-BFE6-FA997329B349}" type="datetime1">
              <a:rPr lang="tr-TR"/>
              <a:pPr>
                <a:defRPr/>
              </a:pPr>
              <a:t>11.12.2019</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A8043B1-05D1-4874-B167-A70B1C6231D7}" type="slidenum">
              <a:rPr lang="tr-TR"/>
              <a:pPr>
                <a:defRPr/>
              </a:pPr>
              <a:t>‹#›</a:t>
            </a:fld>
            <a:endParaRPr lang="tr-TR"/>
          </a:p>
        </p:txBody>
      </p:sp>
      <p:pic>
        <p:nvPicPr>
          <p:cNvPr id="7" name="Resim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34900"/>
            <a:ext cx="5129550" cy="6336704"/>
          </a:xfrm>
          <a:prstGeom prst="rect">
            <a:avLst/>
          </a:prstGeom>
        </p:spPr>
      </p:pic>
      <p:pic>
        <p:nvPicPr>
          <p:cNvPr id="9" name="Resim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085928" y="-9500"/>
            <a:ext cx="4926984" cy="2946032"/>
          </a:xfrm>
          <a:prstGeom prst="rect">
            <a:avLst/>
          </a:prstGeom>
        </p:spPr>
      </p:pic>
      <p:pic>
        <p:nvPicPr>
          <p:cNvPr id="13" name="Resim 12"/>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6033120" y="4221088"/>
            <a:ext cx="3810000" cy="1647825"/>
          </a:xfrm>
          <a:prstGeom prst="rect">
            <a:avLst/>
          </a:prstGeom>
        </p:spPr>
      </p:pic>
      <p:pic>
        <p:nvPicPr>
          <p:cNvPr id="14" name="Resim 13"/>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6105128" y="2996952"/>
            <a:ext cx="3800475" cy="104775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642FC402-0E37-4CF0-972A-8DE6FC9F2636}" type="datetime1">
              <a:rPr lang="tr-TR"/>
              <a:pPr>
                <a:defRPr/>
              </a:pPr>
              <a:t>11.12.2019</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00F32354-573E-411B-B17A-6540F3B36DFD}" type="slidenum">
              <a:rPr lang="tr-TR"/>
              <a:pPr>
                <a:defRPr/>
              </a:pPr>
              <a:t>‹#›</a:t>
            </a:fld>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82506" y="4406901"/>
            <a:ext cx="8420100" cy="1362075"/>
          </a:xfrm>
        </p:spPr>
        <p:txBody>
          <a:bodyPr anchor="t"/>
          <a:lstStyle>
            <a:lvl1pPr algn="l">
              <a:defRPr sz="47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82506" y="2906713"/>
            <a:ext cx="8420100" cy="1500187"/>
          </a:xfrm>
        </p:spPr>
        <p:txBody>
          <a:bodyPr anchor="b"/>
          <a:lstStyle>
            <a:lvl1pPr marL="0" indent="0">
              <a:buNone/>
              <a:defRPr sz="2300">
                <a:solidFill>
                  <a:schemeClr val="tx1">
                    <a:tint val="75000"/>
                  </a:schemeClr>
                </a:solidFill>
              </a:defRPr>
            </a:lvl1pPr>
            <a:lvl2pPr marL="536433" indent="0">
              <a:buNone/>
              <a:defRPr sz="2100">
                <a:solidFill>
                  <a:schemeClr val="tx1">
                    <a:tint val="75000"/>
                  </a:schemeClr>
                </a:solidFill>
              </a:defRPr>
            </a:lvl2pPr>
            <a:lvl3pPr marL="1072866" indent="0">
              <a:buNone/>
              <a:defRPr sz="1900">
                <a:solidFill>
                  <a:schemeClr val="tx1">
                    <a:tint val="75000"/>
                  </a:schemeClr>
                </a:solidFill>
              </a:defRPr>
            </a:lvl3pPr>
            <a:lvl4pPr marL="1609298" indent="0">
              <a:buNone/>
              <a:defRPr sz="1600">
                <a:solidFill>
                  <a:schemeClr val="tx1">
                    <a:tint val="75000"/>
                  </a:schemeClr>
                </a:solidFill>
              </a:defRPr>
            </a:lvl4pPr>
            <a:lvl5pPr marL="2145731" indent="0">
              <a:buNone/>
              <a:defRPr sz="1600">
                <a:solidFill>
                  <a:schemeClr val="tx1">
                    <a:tint val="75000"/>
                  </a:schemeClr>
                </a:solidFill>
              </a:defRPr>
            </a:lvl5pPr>
            <a:lvl6pPr marL="2682164" indent="0">
              <a:buNone/>
              <a:defRPr sz="1600">
                <a:solidFill>
                  <a:schemeClr val="tx1">
                    <a:tint val="75000"/>
                  </a:schemeClr>
                </a:solidFill>
              </a:defRPr>
            </a:lvl6pPr>
            <a:lvl7pPr marL="3218597" indent="0">
              <a:buNone/>
              <a:defRPr sz="1600">
                <a:solidFill>
                  <a:schemeClr val="tx1">
                    <a:tint val="75000"/>
                  </a:schemeClr>
                </a:solidFill>
              </a:defRPr>
            </a:lvl7pPr>
            <a:lvl8pPr marL="3755029" indent="0">
              <a:buNone/>
              <a:defRPr sz="1600">
                <a:solidFill>
                  <a:schemeClr val="tx1">
                    <a:tint val="75000"/>
                  </a:schemeClr>
                </a:solidFill>
              </a:defRPr>
            </a:lvl8pPr>
            <a:lvl9pPr marL="4291462"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78A337F1-D086-4A22-8A6B-11B105AF6EBC}" type="datetime1">
              <a:rPr lang="tr-TR"/>
              <a:pPr>
                <a:defRPr/>
              </a:pPr>
              <a:t>11.12.2019</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3D12CB89-A337-4222-81E6-D60614487CF6}" type="slidenum">
              <a:rPr lang="tr-TR"/>
              <a:pPr>
                <a:defRPr/>
              </a:pPr>
              <a:t>‹#›</a:t>
            </a:fld>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95300" y="1600201"/>
            <a:ext cx="4375150" cy="452596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035550" y="1600201"/>
            <a:ext cx="4375150" cy="452596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F979DF5B-053B-4A25-93A0-B7742C369B27}" type="datetime1">
              <a:rPr lang="tr-TR"/>
              <a:pPr>
                <a:defRPr/>
              </a:pPr>
              <a:t>11.12.2019</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4480B2EE-9A23-4262-9117-FD3C263759E1}"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95300" y="1535113"/>
            <a:ext cx="4376870" cy="639763"/>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lang="tr-TR" smtClean="0"/>
              <a:t>Asıl metin stillerini düzenlemek için tıklatın</a:t>
            </a:r>
          </a:p>
        </p:txBody>
      </p:sp>
      <p:sp>
        <p:nvSpPr>
          <p:cNvPr id="4" name="İçerik Yer Tutucusu 3"/>
          <p:cNvSpPr>
            <a:spLocks noGrp="1"/>
          </p:cNvSpPr>
          <p:nvPr>
            <p:ph sz="half" idx="2"/>
          </p:nvPr>
        </p:nvSpPr>
        <p:spPr>
          <a:xfrm>
            <a:off x="495300" y="2174875"/>
            <a:ext cx="4376870"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5032112" y="1535113"/>
            <a:ext cx="4378590" cy="639763"/>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5032112" y="2174875"/>
            <a:ext cx="4378590"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5BC7259D-6B51-46A5-AA3D-7E08F5B73F82}" type="datetime1">
              <a:rPr lang="tr-TR"/>
              <a:pPr>
                <a:defRPr/>
              </a:pPr>
              <a:t>11.12.2019</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E1B5EF90-8E0E-450B-8FB7-B0CED4BF05AC}" type="slidenum">
              <a:rPr lang="tr-TR"/>
              <a:pPr>
                <a:defRPr/>
              </a:pPr>
              <a:t>‹#›</a:t>
            </a:fld>
            <a:endParaRPr lang="tr-T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8AC9DC41-EBF1-41AF-A72F-E428C4A1A831}" type="datetime1">
              <a:rPr lang="tr-TR"/>
              <a:pPr>
                <a:defRPr/>
              </a:pPr>
              <a:t>11.12.2019</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2F80BBDA-5377-4709-80D3-26584B65339C}" type="slidenum">
              <a:rPr lang="tr-TR"/>
              <a:pPr>
                <a:defRPr/>
              </a:pPr>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A3EC49B1-CB46-4790-9FBF-85122DE115CD}" type="datetime1">
              <a:rPr lang="tr-TR"/>
              <a:pPr>
                <a:defRPr/>
              </a:pPr>
              <a:t>11.12.2019</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EEB30AAF-DD33-4129-993E-0B49662A248A}" type="slidenum">
              <a:rPr lang="tr-TR"/>
              <a:pPr>
                <a:defRPr/>
              </a:pPr>
              <a:t>‹#›</a:t>
            </a:fld>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95302" y="273049"/>
            <a:ext cx="3259006" cy="1162051"/>
          </a:xfrm>
        </p:spPr>
        <p:txBody>
          <a:bodyPr anchor="b"/>
          <a:lstStyle>
            <a:lvl1pPr algn="l">
              <a:defRPr sz="2300" b="1"/>
            </a:lvl1pPr>
          </a:lstStyle>
          <a:p>
            <a:r>
              <a:rPr lang="tr-TR" smtClean="0"/>
              <a:t>Asıl başlık stili için tıklatın</a:t>
            </a:r>
            <a:endParaRPr lang="tr-TR"/>
          </a:p>
        </p:txBody>
      </p:sp>
      <p:sp>
        <p:nvSpPr>
          <p:cNvPr id="3" name="İçerik Yer Tutucusu 2"/>
          <p:cNvSpPr>
            <a:spLocks noGrp="1"/>
          </p:cNvSpPr>
          <p:nvPr>
            <p:ph idx="1"/>
          </p:nvPr>
        </p:nvSpPr>
        <p:spPr>
          <a:xfrm>
            <a:off x="3872971" y="273052"/>
            <a:ext cx="5537729" cy="5853113"/>
          </a:xfrm>
        </p:spPr>
        <p:txBody>
          <a:bodyPr/>
          <a:lstStyle>
            <a:lvl1pPr>
              <a:defRPr sz="38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95302" y="1435102"/>
            <a:ext cx="3259006" cy="4691063"/>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6FB151AA-8B10-43CE-AD2D-2CCE44B8640F}" type="datetime1">
              <a:rPr lang="tr-TR"/>
              <a:pPr>
                <a:defRPr/>
              </a:pPr>
              <a:t>11.12.2019</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87F1C6B7-4DA7-4E1C-8885-69D238DEF61C}"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941645" y="4800600"/>
            <a:ext cx="5943600" cy="566739"/>
          </a:xfrm>
        </p:spPr>
        <p:txBody>
          <a:bodyPr anchor="b"/>
          <a:lstStyle>
            <a:lvl1pPr algn="l">
              <a:defRPr sz="2300" b="1"/>
            </a:lvl1pPr>
          </a:lstStyle>
          <a:p>
            <a:r>
              <a:rPr lang="tr-TR" smtClean="0"/>
              <a:t>Asıl başlık stili için tıklatın</a:t>
            </a:r>
            <a:endParaRPr lang="tr-TR"/>
          </a:p>
        </p:txBody>
      </p:sp>
      <p:sp>
        <p:nvSpPr>
          <p:cNvPr id="3" name="Resim Yer Tutucusu 2"/>
          <p:cNvSpPr>
            <a:spLocks noGrp="1"/>
          </p:cNvSpPr>
          <p:nvPr>
            <p:ph type="pic" idx="1"/>
          </p:nvPr>
        </p:nvSpPr>
        <p:spPr>
          <a:xfrm>
            <a:off x="1941645" y="612775"/>
            <a:ext cx="5943600" cy="4114800"/>
          </a:xfrm>
        </p:spPr>
        <p:txBody>
          <a:bodyPr rtlCol="0">
            <a:normAutofit/>
          </a:bodyPr>
          <a:lstStyle>
            <a:lvl1pPr marL="0" indent="0">
              <a:buNone/>
              <a:defRPr sz="3800"/>
            </a:lvl1pPr>
            <a:lvl2pPr marL="536433" indent="0">
              <a:buNone/>
              <a:defRPr sz="3300"/>
            </a:lvl2pPr>
            <a:lvl3pPr marL="1072866" indent="0">
              <a:buNone/>
              <a:defRPr sz="2800"/>
            </a:lvl3pPr>
            <a:lvl4pPr marL="1609298" indent="0">
              <a:buNone/>
              <a:defRPr sz="2300"/>
            </a:lvl4pPr>
            <a:lvl5pPr marL="2145731" indent="0">
              <a:buNone/>
              <a:defRPr sz="2300"/>
            </a:lvl5pPr>
            <a:lvl6pPr marL="2682164" indent="0">
              <a:buNone/>
              <a:defRPr sz="2300"/>
            </a:lvl6pPr>
            <a:lvl7pPr marL="3218597" indent="0">
              <a:buNone/>
              <a:defRPr sz="2300"/>
            </a:lvl7pPr>
            <a:lvl8pPr marL="3755029" indent="0">
              <a:buNone/>
              <a:defRPr sz="2300"/>
            </a:lvl8pPr>
            <a:lvl9pPr marL="4291462" indent="0">
              <a:buNone/>
              <a:defRPr sz="2300"/>
            </a:lvl9pPr>
          </a:lstStyle>
          <a:p>
            <a:pPr lvl="0"/>
            <a:endParaRPr lang="tr-TR" noProof="0"/>
          </a:p>
        </p:txBody>
      </p:sp>
      <p:sp>
        <p:nvSpPr>
          <p:cNvPr id="4" name="Metin Yer Tutucusu 3"/>
          <p:cNvSpPr>
            <a:spLocks noGrp="1"/>
          </p:cNvSpPr>
          <p:nvPr>
            <p:ph type="body" sz="half" idx="2"/>
          </p:nvPr>
        </p:nvSpPr>
        <p:spPr>
          <a:xfrm>
            <a:off x="1941645" y="5367338"/>
            <a:ext cx="5943600" cy="804863"/>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DDCD6EA5-CB47-4A12-A8BF-5AFDD931107B}" type="datetime1">
              <a:rPr lang="tr-TR"/>
              <a:pPr>
                <a:defRPr/>
              </a:pPr>
              <a:t>11.12.2019</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66BAA350-1CA5-401B-98B4-5D3B16399F76}" type="slidenum">
              <a:rPr lang="tr-TR"/>
              <a:pPr>
                <a:defRPr/>
              </a:pPr>
              <a:t>‹#›</a:t>
            </a:fld>
            <a:endParaRPr lang="tr-T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107287" tIns="53643" rIns="107287" bIns="53643" numCol="1" anchor="ctr" anchorCtr="0" compatLnSpc="1">
            <a:prstTxWarp prst="textNoShape">
              <a:avLst/>
            </a:prstTxWarp>
          </a:bodyPr>
          <a:lstStyle/>
          <a:p>
            <a:pPr lvl="0"/>
            <a:r>
              <a:rPr lang="tr-TR" dirty="0" smtClean="0"/>
              <a:t>Asıl başlık stili için tıklatın</a:t>
            </a:r>
          </a:p>
        </p:txBody>
      </p:sp>
      <p:sp>
        <p:nvSpPr>
          <p:cNvPr id="1027" name="Metin Yer Tutucusu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107287" tIns="53643" rIns="107287" bIns="53643" numCol="1" anchor="t" anchorCtr="0" compatLnSpc="1">
            <a:prstTxWarp prst="textNoShape">
              <a:avLst/>
            </a:prstTxWarp>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p>
        </p:txBody>
      </p:sp>
      <p:sp>
        <p:nvSpPr>
          <p:cNvPr id="4" name="Veri Yer Tutucusu 3"/>
          <p:cNvSpPr>
            <a:spLocks noGrp="1"/>
          </p:cNvSpPr>
          <p:nvPr>
            <p:ph type="dt" sz="half" idx="2"/>
          </p:nvPr>
        </p:nvSpPr>
        <p:spPr>
          <a:xfrm>
            <a:off x="495300" y="6448251"/>
            <a:ext cx="2311400" cy="365125"/>
          </a:xfrm>
          <a:prstGeom prst="rect">
            <a:avLst/>
          </a:prstGeom>
        </p:spPr>
        <p:txBody>
          <a:bodyPr vert="horz" lIns="107287" tIns="53643" rIns="107287" bIns="53643" rtlCol="0" anchor="ctr"/>
          <a:lstStyle>
            <a:lvl1pPr algn="l" defTabSz="1072866" fontAlgn="auto">
              <a:spcBef>
                <a:spcPts val="0"/>
              </a:spcBef>
              <a:spcAft>
                <a:spcPts val="0"/>
              </a:spcAft>
              <a:defRPr sz="1800" b="1">
                <a:solidFill>
                  <a:schemeClr val="bg1"/>
                </a:solidFill>
                <a:latin typeface="+mn-lt"/>
                <a:cs typeface="+mn-cs"/>
              </a:defRPr>
            </a:lvl1pPr>
          </a:lstStyle>
          <a:p>
            <a:pPr>
              <a:defRPr/>
            </a:pPr>
            <a:fld id="{77A283D7-A7AB-42F3-B835-C8AA800361BA}" type="datetime1">
              <a:rPr lang="tr-TR" smtClean="0"/>
              <a:pPr>
                <a:defRPr/>
              </a:pPr>
              <a:t>11.12.2019</a:t>
            </a:fld>
            <a:endParaRPr lang="tr-TR" dirty="0"/>
          </a:p>
        </p:txBody>
      </p:sp>
      <p:sp>
        <p:nvSpPr>
          <p:cNvPr id="5" name="Altbilgi Yer Tutucusu 4"/>
          <p:cNvSpPr>
            <a:spLocks noGrp="1"/>
          </p:cNvSpPr>
          <p:nvPr>
            <p:ph type="ftr" sz="quarter" idx="3"/>
          </p:nvPr>
        </p:nvSpPr>
        <p:spPr>
          <a:xfrm>
            <a:off x="3384550" y="6453336"/>
            <a:ext cx="3136900" cy="365125"/>
          </a:xfrm>
          <a:prstGeom prst="rect">
            <a:avLst/>
          </a:prstGeom>
        </p:spPr>
        <p:txBody>
          <a:bodyPr vert="horz" lIns="107287" tIns="53643" rIns="107287" bIns="53643" rtlCol="0" anchor="ctr"/>
          <a:lstStyle>
            <a:lvl1pPr algn="ctr" defTabSz="1072866" fontAlgn="auto">
              <a:spcBef>
                <a:spcPts val="0"/>
              </a:spcBef>
              <a:spcAft>
                <a:spcPts val="0"/>
              </a:spcAft>
              <a:defRPr sz="1400">
                <a:solidFill>
                  <a:schemeClr val="tx1">
                    <a:tint val="75000"/>
                  </a:schemeClr>
                </a:solidFill>
                <a:latin typeface="+mn-lt"/>
                <a:cs typeface="+mn-cs"/>
              </a:defRPr>
            </a:lvl1pPr>
          </a:lstStyle>
          <a:p>
            <a:pPr>
              <a:defRPr/>
            </a:pPr>
            <a:endParaRPr lang="tr-TR"/>
          </a:p>
        </p:txBody>
      </p:sp>
      <p:sp>
        <p:nvSpPr>
          <p:cNvPr id="6" name="Slayt Numarası Yer Tutucusu 5"/>
          <p:cNvSpPr>
            <a:spLocks noGrp="1"/>
          </p:cNvSpPr>
          <p:nvPr>
            <p:ph type="sldNum" sz="quarter" idx="4"/>
          </p:nvPr>
        </p:nvSpPr>
        <p:spPr>
          <a:xfrm>
            <a:off x="7099300" y="6453336"/>
            <a:ext cx="2311400" cy="365125"/>
          </a:xfrm>
          <a:prstGeom prst="rect">
            <a:avLst/>
          </a:prstGeom>
        </p:spPr>
        <p:txBody>
          <a:bodyPr vert="horz" lIns="107287" tIns="53643" rIns="107287" bIns="53643" rtlCol="0" anchor="ctr"/>
          <a:lstStyle>
            <a:lvl1pPr algn="r" defTabSz="1072866" rtl="0" fontAlgn="auto">
              <a:spcBef>
                <a:spcPts val="0"/>
              </a:spcBef>
              <a:spcAft>
                <a:spcPts val="0"/>
              </a:spcAft>
              <a:defRPr lang="tr-TR" sz="1800" b="1" kern="1200" smtClean="0">
                <a:solidFill>
                  <a:schemeClr val="bg1"/>
                </a:solidFill>
                <a:latin typeface="+mn-lt"/>
                <a:ea typeface="+mn-ea"/>
                <a:cs typeface="+mn-cs"/>
              </a:defRPr>
            </a:lvl1pPr>
          </a:lstStyle>
          <a:p>
            <a:pPr>
              <a:defRPr/>
            </a:pPr>
            <a:fld id="{7CA29E78-8B73-4B6E-9FC3-E5FF44A73481}" type="slidenum">
              <a:rPr lang="tr-TR" smtClean="0"/>
              <a:pPr>
                <a:defRPr/>
              </a:pPr>
              <a:t>‹#›</a:t>
            </a:fld>
            <a:endParaRPr lang="tr-TR" dirty="0"/>
          </a:p>
        </p:txBody>
      </p:sp>
      <p:pic>
        <p:nvPicPr>
          <p:cNvPr id="8" name="Resim 7"/>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7761312" y="25399"/>
            <a:ext cx="2092300" cy="955329"/>
          </a:xfrm>
          <a:prstGeom prst="rect">
            <a:avLst/>
          </a:prstGeom>
        </p:spPr>
      </p:pic>
      <p:pic>
        <p:nvPicPr>
          <p:cNvPr id="9" name="Resim 8"/>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1975197" y="25399"/>
            <a:ext cx="5498083" cy="1259790"/>
          </a:xfrm>
          <a:prstGeom prst="rect">
            <a:avLst/>
          </a:prstGeom>
        </p:spPr>
      </p:pic>
      <p:pic>
        <p:nvPicPr>
          <p:cNvPr id="11" name="Resim 10"/>
          <p:cNvPicPr>
            <a:picLocks noChangeAspect="1"/>
          </p:cNvPicPr>
          <p:nvPr userDrawn="1"/>
        </p:nvPicPr>
        <p:blipFill>
          <a:blip r:embed="rId16" cstate="print">
            <a:extLst>
              <a:ext uri="{28A0092B-C50C-407E-A947-70E740481C1C}">
                <a14:useLocalDpi xmlns:a14="http://schemas.microsoft.com/office/drawing/2010/main" xmlns="" val="0"/>
              </a:ext>
            </a:extLst>
          </a:blip>
          <a:stretch>
            <a:fillRect/>
          </a:stretch>
        </p:blipFill>
        <p:spPr>
          <a:xfrm>
            <a:off x="8409384" y="79230"/>
            <a:ext cx="1142262" cy="1152128"/>
          </a:xfrm>
          <a:prstGeom prst="rect">
            <a:avLst/>
          </a:prstGeom>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5" r:id="rId11"/>
  </p:sldLayoutIdLst>
  <p:timing>
    <p:tnLst>
      <p:par>
        <p:cTn id="1" dur="indefinite" restart="never" nodeType="tmRoot"/>
      </p:par>
    </p:tnLst>
  </p:timing>
  <p:hf hdr="0" ftr="0" dt="0"/>
  <p:txStyles>
    <p:titleStyle>
      <a:lvl1pPr algn="ctr" defTabSz="1071563" rtl="0" eaLnBrk="0" fontAlgn="base" hangingPunct="0">
        <a:spcBef>
          <a:spcPct val="0"/>
        </a:spcBef>
        <a:spcAft>
          <a:spcPct val="0"/>
        </a:spcAft>
        <a:defRPr sz="5200" kern="1200">
          <a:solidFill>
            <a:schemeClr val="tx1"/>
          </a:solidFill>
          <a:latin typeface="+mj-lt"/>
          <a:ea typeface="+mj-ea"/>
          <a:cs typeface="+mj-cs"/>
        </a:defRPr>
      </a:lvl1pPr>
      <a:lvl2pPr algn="ctr" defTabSz="1071563" rtl="0" eaLnBrk="0" fontAlgn="base" hangingPunct="0">
        <a:spcBef>
          <a:spcPct val="0"/>
        </a:spcBef>
        <a:spcAft>
          <a:spcPct val="0"/>
        </a:spcAft>
        <a:defRPr sz="5200">
          <a:solidFill>
            <a:schemeClr val="tx1"/>
          </a:solidFill>
          <a:latin typeface="Calibri" pitchFamily="34" charset="0"/>
        </a:defRPr>
      </a:lvl2pPr>
      <a:lvl3pPr algn="ctr" defTabSz="1071563" rtl="0" eaLnBrk="0" fontAlgn="base" hangingPunct="0">
        <a:spcBef>
          <a:spcPct val="0"/>
        </a:spcBef>
        <a:spcAft>
          <a:spcPct val="0"/>
        </a:spcAft>
        <a:defRPr sz="5200">
          <a:solidFill>
            <a:schemeClr val="tx1"/>
          </a:solidFill>
          <a:latin typeface="Calibri" pitchFamily="34" charset="0"/>
        </a:defRPr>
      </a:lvl3pPr>
      <a:lvl4pPr algn="ctr" defTabSz="1071563" rtl="0" eaLnBrk="0" fontAlgn="base" hangingPunct="0">
        <a:spcBef>
          <a:spcPct val="0"/>
        </a:spcBef>
        <a:spcAft>
          <a:spcPct val="0"/>
        </a:spcAft>
        <a:defRPr sz="5200">
          <a:solidFill>
            <a:schemeClr val="tx1"/>
          </a:solidFill>
          <a:latin typeface="Calibri" pitchFamily="34" charset="0"/>
        </a:defRPr>
      </a:lvl4pPr>
      <a:lvl5pPr algn="ctr" defTabSz="1071563" rtl="0" eaLnBrk="0" fontAlgn="base" hangingPunct="0">
        <a:spcBef>
          <a:spcPct val="0"/>
        </a:spcBef>
        <a:spcAft>
          <a:spcPct val="0"/>
        </a:spcAft>
        <a:defRPr sz="5200">
          <a:solidFill>
            <a:schemeClr val="tx1"/>
          </a:solidFill>
          <a:latin typeface="Calibri" pitchFamily="34" charset="0"/>
        </a:defRPr>
      </a:lvl5pPr>
      <a:lvl6pPr marL="457200" algn="ctr" defTabSz="1071563" rtl="0" fontAlgn="base">
        <a:spcBef>
          <a:spcPct val="0"/>
        </a:spcBef>
        <a:spcAft>
          <a:spcPct val="0"/>
        </a:spcAft>
        <a:defRPr sz="5200">
          <a:solidFill>
            <a:schemeClr val="tx1"/>
          </a:solidFill>
          <a:latin typeface="Calibri" pitchFamily="34" charset="0"/>
        </a:defRPr>
      </a:lvl6pPr>
      <a:lvl7pPr marL="914400" algn="ctr" defTabSz="1071563" rtl="0" fontAlgn="base">
        <a:spcBef>
          <a:spcPct val="0"/>
        </a:spcBef>
        <a:spcAft>
          <a:spcPct val="0"/>
        </a:spcAft>
        <a:defRPr sz="5200">
          <a:solidFill>
            <a:schemeClr val="tx1"/>
          </a:solidFill>
          <a:latin typeface="Calibri" pitchFamily="34" charset="0"/>
        </a:defRPr>
      </a:lvl7pPr>
      <a:lvl8pPr marL="1371600" algn="ctr" defTabSz="1071563" rtl="0" fontAlgn="base">
        <a:spcBef>
          <a:spcPct val="0"/>
        </a:spcBef>
        <a:spcAft>
          <a:spcPct val="0"/>
        </a:spcAft>
        <a:defRPr sz="5200">
          <a:solidFill>
            <a:schemeClr val="tx1"/>
          </a:solidFill>
          <a:latin typeface="Calibri" pitchFamily="34" charset="0"/>
        </a:defRPr>
      </a:lvl8pPr>
      <a:lvl9pPr marL="1828800" algn="ctr" defTabSz="1071563" rtl="0" fontAlgn="base">
        <a:spcBef>
          <a:spcPct val="0"/>
        </a:spcBef>
        <a:spcAft>
          <a:spcPct val="0"/>
        </a:spcAft>
        <a:defRPr sz="5200">
          <a:solidFill>
            <a:schemeClr val="tx1"/>
          </a:solidFill>
          <a:latin typeface="Calibri" pitchFamily="34" charset="0"/>
        </a:defRPr>
      </a:lvl9pPr>
    </p:titleStyle>
    <p:bodyStyle>
      <a:lvl1pPr marL="401638" indent="-401638" algn="l" defTabSz="1071563"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71538" indent="-334963" algn="l" defTabSz="1071563"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39850" indent="-266700" algn="l" defTabSz="1071563"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3pPr>
      <a:lvl4pPr marL="1876425" indent="-266700" algn="l" defTabSz="1071563"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4pPr>
      <a:lvl5pPr marL="2413000" indent="-266700" algn="l" defTabSz="1071563"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tr-TR"/>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Office_Excel__al__ma_Sayfas_1.xls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a:xfrm>
            <a:off x="8193088" y="6492875"/>
            <a:ext cx="1439862" cy="365125"/>
          </a:xfrm>
        </p:spPr>
        <p:txBody>
          <a:bodyPr/>
          <a:lstStyle/>
          <a:p>
            <a:pPr>
              <a:defRPr/>
            </a:pPr>
            <a:fld id="{EA3E9D9D-0461-4D6C-BC04-5F4997790501}" type="slidenum">
              <a:rPr lang="tr-TR"/>
              <a:pPr>
                <a:defRPr/>
              </a:pPr>
              <a:t>1</a:t>
            </a:fld>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EEB30AAF-DD33-4129-993E-0B49662A248A}" type="slidenum">
              <a:rPr lang="tr-TR" smtClean="0"/>
              <a:pPr>
                <a:defRPr/>
              </a:pPr>
              <a:t>10</a:t>
            </a:fld>
            <a:endParaRPr lang="tr-TR"/>
          </a:p>
        </p:txBody>
      </p:sp>
      <p:sp>
        <p:nvSpPr>
          <p:cNvPr id="3" name="2 Dikdörtgen"/>
          <p:cNvSpPr/>
          <p:nvPr/>
        </p:nvSpPr>
        <p:spPr>
          <a:xfrm>
            <a:off x="1712640" y="1556792"/>
            <a:ext cx="6120679" cy="461665"/>
          </a:xfrm>
          <a:prstGeom prst="rect">
            <a:avLst/>
          </a:prstGeom>
        </p:spPr>
        <p:txBody>
          <a:bodyPr wrap="square">
            <a:spAutoFit/>
          </a:bodyPr>
          <a:lstStyle/>
          <a:p>
            <a:r>
              <a:rPr lang="tr-TR" sz="2400" b="1" dirty="0" smtClean="0"/>
              <a:t>2-EVRENSELLİK</a:t>
            </a:r>
            <a:endParaRPr lang="tr-TR" b="1" dirty="0"/>
          </a:p>
        </p:txBody>
      </p:sp>
      <p:sp>
        <p:nvSpPr>
          <p:cNvPr id="4" name="3 Dikdörtgen"/>
          <p:cNvSpPr/>
          <p:nvPr/>
        </p:nvSpPr>
        <p:spPr>
          <a:xfrm>
            <a:off x="920552" y="2348880"/>
            <a:ext cx="8352928" cy="3539430"/>
          </a:xfrm>
          <a:prstGeom prst="rect">
            <a:avLst/>
          </a:prstGeom>
        </p:spPr>
        <p:txBody>
          <a:bodyPr wrap="square">
            <a:spAutoFit/>
          </a:bodyPr>
          <a:lstStyle/>
          <a:p>
            <a:r>
              <a:rPr lang="tr-TR" altLang="tr-TR" sz="3200" dirty="0" smtClean="0"/>
              <a:t>Evrensellik insan haklarının “herkese ait, her zaman  ve her durumda” hak öne sürülebilir olduğunu savunan doğal hukuk anlayışıdır. İnsan haklarının dünya çapında ortak bir dil olduğunu ortaya koyar. İnsan özgürlüğü ve hakları dünyanın her yerinde aynıdır değişmez.</a:t>
            </a:r>
            <a:endParaRPr lang="tr-TR"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EEB30AAF-DD33-4129-993E-0B49662A248A}" type="slidenum">
              <a:rPr lang="tr-TR" smtClean="0"/>
              <a:pPr>
                <a:defRPr/>
              </a:pPr>
              <a:t>11</a:t>
            </a:fld>
            <a:endParaRPr lang="tr-TR"/>
          </a:p>
        </p:txBody>
      </p:sp>
      <p:sp>
        <p:nvSpPr>
          <p:cNvPr id="3" name="2 Dikdörtgen"/>
          <p:cNvSpPr/>
          <p:nvPr/>
        </p:nvSpPr>
        <p:spPr>
          <a:xfrm>
            <a:off x="1712640" y="1556792"/>
            <a:ext cx="6336704" cy="584775"/>
          </a:xfrm>
          <a:prstGeom prst="rect">
            <a:avLst/>
          </a:prstGeom>
        </p:spPr>
        <p:txBody>
          <a:bodyPr wrap="square">
            <a:spAutoFit/>
          </a:bodyPr>
          <a:lstStyle/>
          <a:p>
            <a:r>
              <a:rPr lang="tr-TR" sz="3200" b="1" dirty="0" smtClean="0"/>
              <a:t>3-DOKUNULMAZLIK</a:t>
            </a:r>
            <a:endParaRPr lang="tr-TR" sz="3200" b="1" dirty="0"/>
          </a:p>
        </p:txBody>
      </p:sp>
      <p:sp>
        <p:nvSpPr>
          <p:cNvPr id="4" name="3 Dikdörtgen"/>
          <p:cNvSpPr/>
          <p:nvPr/>
        </p:nvSpPr>
        <p:spPr>
          <a:xfrm>
            <a:off x="776536" y="2420888"/>
            <a:ext cx="7920880" cy="4031873"/>
          </a:xfrm>
          <a:prstGeom prst="rect">
            <a:avLst/>
          </a:prstGeom>
        </p:spPr>
        <p:txBody>
          <a:bodyPr wrap="square">
            <a:spAutoFit/>
          </a:bodyPr>
          <a:lstStyle/>
          <a:p>
            <a:r>
              <a:rPr lang="tr-TR" altLang="tr-TR" sz="3200" dirty="0" smtClean="0"/>
              <a:t>Dokunulmazlık, insan haklarının “kutsallığı” terimiyle ifade edilmektedir. İnsanın doğal hakları, bir başka deyişle toplum halini, devleti önceleyen hakları kutsaldır dokunulmazdır. Dokunulmazlık kavramı, hukuka aykırı eylemlerle insan haklarının ihlal edilmesi ya da zedelenmesini önlemekle ilgilidir.</a:t>
            </a:r>
            <a:endParaRPr lang="tr-TR"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EEB30AAF-DD33-4129-993E-0B49662A248A}" type="slidenum">
              <a:rPr lang="tr-TR" smtClean="0"/>
              <a:pPr>
                <a:defRPr/>
              </a:pPr>
              <a:t>12</a:t>
            </a:fld>
            <a:endParaRPr lang="tr-TR"/>
          </a:p>
        </p:txBody>
      </p:sp>
      <p:sp>
        <p:nvSpPr>
          <p:cNvPr id="3" name="2 Dikdörtgen"/>
          <p:cNvSpPr/>
          <p:nvPr/>
        </p:nvSpPr>
        <p:spPr>
          <a:xfrm>
            <a:off x="1208584" y="1628800"/>
            <a:ext cx="7344816" cy="954107"/>
          </a:xfrm>
          <a:prstGeom prst="rect">
            <a:avLst/>
          </a:prstGeom>
        </p:spPr>
        <p:txBody>
          <a:bodyPr wrap="square">
            <a:spAutoFit/>
          </a:bodyPr>
          <a:lstStyle/>
          <a:p>
            <a:r>
              <a:rPr lang="tr-TR" sz="2800" b="1" dirty="0" smtClean="0"/>
              <a:t>4-VAZGEÇİLMEZLİK VE DEVREDİLMEZLİK</a:t>
            </a:r>
            <a:endParaRPr lang="tr-TR" sz="2800" b="1" dirty="0"/>
          </a:p>
        </p:txBody>
      </p:sp>
      <p:sp>
        <p:nvSpPr>
          <p:cNvPr id="4" name="3 Dikdörtgen"/>
          <p:cNvSpPr/>
          <p:nvPr/>
        </p:nvSpPr>
        <p:spPr>
          <a:xfrm>
            <a:off x="848544" y="2636912"/>
            <a:ext cx="8136904" cy="3046988"/>
          </a:xfrm>
          <a:prstGeom prst="rect">
            <a:avLst/>
          </a:prstGeom>
        </p:spPr>
        <p:txBody>
          <a:bodyPr wrap="square">
            <a:spAutoFit/>
          </a:bodyPr>
          <a:lstStyle/>
          <a:p>
            <a:r>
              <a:rPr lang="tr-TR" altLang="tr-TR" sz="2400" dirty="0" smtClean="0"/>
              <a:t>Vazgeçilmezlik ve devredilmezlik niteliği, insan haklarının  insanın  kişiliğine bağlı olmasından kaynaklanmaktadır. Bir başka deyişle doğrudan doğruya insan kişiliğine ilişkin ya da kişiye özgülenen haklar sözleşmeye, bir değiş tokuşa konu olmaz, bu yolla devredilemez ve bu haklardan vazgeçilemez. </a:t>
            </a:r>
            <a:r>
              <a:rPr lang="tr-TR" altLang="tr-TR" sz="2400" dirty="0" smtClean="0">
                <a:solidFill>
                  <a:srgbClr val="FF0000"/>
                </a:solidFill>
              </a:rPr>
              <a:t>Ülkemizde de 1961 ve 1982 Anayasalarında insanların devredilemez hak ve özgürlüklerinin  bulunduğu ifade edilmektedir.</a:t>
            </a:r>
            <a:endParaRPr lang="tr-T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EEB30AAF-DD33-4129-993E-0B49662A248A}" type="slidenum">
              <a:rPr lang="tr-TR" smtClean="0"/>
              <a:pPr>
                <a:defRPr/>
              </a:pPr>
              <a:t>13</a:t>
            </a:fld>
            <a:endParaRPr lang="tr-TR"/>
          </a:p>
        </p:txBody>
      </p:sp>
      <p:sp>
        <p:nvSpPr>
          <p:cNvPr id="3" name="2 Dikdörtgen"/>
          <p:cNvSpPr/>
          <p:nvPr/>
        </p:nvSpPr>
        <p:spPr>
          <a:xfrm>
            <a:off x="992560" y="1772816"/>
            <a:ext cx="7704856" cy="4154984"/>
          </a:xfrm>
          <a:prstGeom prst="rect">
            <a:avLst/>
          </a:prstGeom>
        </p:spPr>
        <p:txBody>
          <a:bodyPr wrap="square">
            <a:spAutoFit/>
          </a:bodyPr>
          <a:lstStyle/>
          <a:p>
            <a:r>
              <a:rPr lang="tr-TR" sz="4400" dirty="0" smtClean="0"/>
              <a:t>10 ARALIK İLE BAŞLAYAN HAFTA BİRLEŞMİŞ MİLLETLER’E ÜYE ÜLKELERDE İNSAN HAKLARI HAFTASI OLARAK KUTLANIR.</a:t>
            </a:r>
            <a:endParaRPr lang="tr-TR" sz="4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EEB30AAF-DD33-4129-993E-0B49662A248A}" type="slidenum">
              <a:rPr lang="tr-TR" smtClean="0"/>
              <a:pPr>
                <a:defRPr/>
              </a:pPr>
              <a:t>14</a:t>
            </a:fld>
            <a:endParaRPr lang="tr-TR"/>
          </a:p>
        </p:txBody>
      </p:sp>
      <p:sp>
        <p:nvSpPr>
          <p:cNvPr id="3" name="2 Dikdörtgen"/>
          <p:cNvSpPr/>
          <p:nvPr/>
        </p:nvSpPr>
        <p:spPr>
          <a:xfrm>
            <a:off x="1208584" y="1844824"/>
            <a:ext cx="7272808" cy="3970318"/>
          </a:xfrm>
          <a:prstGeom prst="rect">
            <a:avLst/>
          </a:prstGeom>
        </p:spPr>
        <p:txBody>
          <a:bodyPr wrap="square">
            <a:spAutoFit/>
          </a:bodyPr>
          <a:lstStyle/>
          <a:p>
            <a:r>
              <a:rPr lang="tr-TR" sz="3600" dirty="0" smtClean="0">
                <a:solidFill>
                  <a:srgbClr val="663300"/>
                </a:solidFill>
              </a:rPr>
              <a:t>Tüm erkek, kadın ve çocukların temel insan hak ve özgürlüklerinin belirlendiği İnsan Hakları Evrensel Bildirgesi (</a:t>
            </a:r>
            <a:r>
              <a:rPr lang="tr-TR" sz="3600" dirty="0" err="1" smtClean="0">
                <a:solidFill>
                  <a:srgbClr val="663300"/>
                </a:solidFill>
              </a:rPr>
              <a:t>The</a:t>
            </a:r>
            <a:r>
              <a:rPr lang="tr-TR" sz="3600" dirty="0" smtClean="0">
                <a:solidFill>
                  <a:srgbClr val="663300"/>
                </a:solidFill>
              </a:rPr>
              <a:t> </a:t>
            </a:r>
            <a:r>
              <a:rPr lang="tr-TR" sz="3600" dirty="0" err="1" smtClean="0">
                <a:solidFill>
                  <a:srgbClr val="663300"/>
                </a:solidFill>
              </a:rPr>
              <a:t>Universal</a:t>
            </a:r>
            <a:r>
              <a:rPr lang="tr-TR" sz="3600" dirty="0" smtClean="0">
                <a:solidFill>
                  <a:srgbClr val="663300"/>
                </a:solidFill>
              </a:rPr>
              <a:t> </a:t>
            </a:r>
            <a:r>
              <a:rPr lang="tr-TR" sz="3600" dirty="0" err="1" smtClean="0">
                <a:solidFill>
                  <a:srgbClr val="663300"/>
                </a:solidFill>
              </a:rPr>
              <a:t>Declaration</a:t>
            </a:r>
            <a:r>
              <a:rPr lang="tr-TR" sz="3600" dirty="0" smtClean="0">
                <a:solidFill>
                  <a:srgbClr val="663300"/>
                </a:solidFill>
              </a:rPr>
              <a:t> of </a:t>
            </a:r>
            <a:r>
              <a:rPr lang="tr-TR" sz="3600" dirty="0" err="1" smtClean="0">
                <a:solidFill>
                  <a:srgbClr val="663300"/>
                </a:solidFill>
              </a:rPr>
              <a:t>Human</a:t>
            </a:r>
            <a:r>
              <a:rPr lang="tr-TR" sz="3600" dirty="0" smtClean="0">
                <a:solidFill>
                  <a:srgbClr val="663300"/>
                </a:solidFill>
              </a:rPr>
              <a:t> </a:t>
            </a:r>
            <a:r>
              <a:rPr lang="tr-TR" sz="3600" dirty="0" err="1" smtClean="0">
                <a:solidFill>
                  <a:srgbClr val="663300"/>
                </a:solidFill>
              </a:rPr>
              <a:t>Rights</a:t>
            </a:r>
            <a:r>
              <a:rPr lang="tr-TR" sz="3600" dirty="0" smtClean="0">
                <a:solidFill>
                  <a:srgbClr val="663300"/>
                </a:solidFill>
              </a:rPr>
              <a:t>) 1948 yılında Birleşmiş Milletler tarafından benimsenmiştir.</a:t>
            </a:r>
            <a:endParaRPr lang="tr-TR" sz="3600" dirty="0">
              <a:solidFill>
                <a:srgbClr val="6633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EEB30AAF-DD33-4129-993E-0B49662A248A}" type="slidenum">
              <a:rPr lang="tr-TR" smtClean="0"/>
              <a:pPr>
                <a:defRPr/>
              </a:pPr>
              <a:t>15</a:t>
            </a:fld>
            <a:endParaRPr lang="tr-TR"/>
          </a:p>
        </p:txBody>
      </p:sp>
      <p:sp>
        <p:nvSpPr>
          <p:cNvPr id="3" name="2 Dikdörtgen"/>
          <p:cNvSpPr/>
          <p:nvPr/>
        </p:nvSpPr>
        <p:spPr>
          <a:xfrm>
            <a:off x="1352600" y="1928590"/>
            <a:ext cx="7488832" cy="4355038"/>
          </a:xfrm>
          <a:prstGeom prst="rect">
            <a:avLst/>
          </a:prstGeom>
        </p:spPr>
        <p:txBody>
          <a:bodyPr wrap="square">
            <a:spAutoFit/>
          </a:bodyPr>
          <a:lstStyle/>
          <a:p>
            <a:r>
              <a:rPr lang="tr-TR" sz="3200" dirty="0" smtClean="0">
                <a:solidFill>
                  <a:srgbClr val="990099"/>
                </a:solidFill>
              </a:rPr>
              <a:t>İnsanın insana hükmetmesi, onu ezmesi insan onuruna yakışmayan ve kabul edilemeyecek bir davranıştır. Bu tür ayırımların yapıldığı toplumlarda kavga, çatışma, isyan eksik olmamıştır. İnsanlar arasında hak, eşitlik, adalet, özgürlük düşüncesi yaygınlaştıkça bu konuyla ilgili mücadeleler de artmıştır</a:t>
            </a:r>
            <a:r>
              <a:rPr lang="tr-TR" dirty="0" smtClean="0">
                <a:solidFill>
                  <a:srgbClr val="990099"/>
                </a:solidFill>
              </a:rPr>
              <a:t>. </a:t>
            </a:r>
            <a:br>
              <a:rPr lang="tr-TR" dirty="0" smtClean="0">
                <a:solidFill>
                  <a:srgbClr val="990099"/>
                </a:solidFill>
              </a:rPr>
            </a:br>
            <a:endParaRPr lang="tr-TR" dirty="0">
              <a:solidFill>
                <a:srgbClr val="99009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EEB30AAF-DD33-4129-993E-0B49662A248A}" type="slidenum">
              <a:rPr lang="tr-TR" smtClean="0"/>
              <a:pPr>
                <a:defRPr/>
              </a:pPr>
              <a:t>16</a:t>
            </a:fld>
            <a:endParaRPr lang="tr-TR"/>
          </a:p>
        </p:txBody>
      </p:sp>
      <p:sp>
        <p:nvSpPr>
          <p:cNvPr id="3" name="2 Dikdörtgen"/>
          <p:cNvSpPr/>
          <p:nvPr/>
        </p:nvSpPr>
        <p:spPr>
          <a:xfrm>
            <a:off x="1064568" y="2251755"/>
            <a:ext cx="7704856" cy="3539430"/>
          </a:xfrm>
          <a:prstGeom prst="rect">
            <a:avLst/>
          </a:prstGeom>
        </p:spPr>
        <p:txBody>
          <a:bodyPr wrap="square">
            <a:spAutoFit/>
          </a:bodyPr>
          <a:lstStyle/>
          <a:p>
            <a:r>
              <a:rPr lang="tr-TR" sz="3200" dirty="0" smtClean="0"/>
              <a:t>İnsanlara insan oldukları için sahip olmaları gereken bir takım hakların bulunduğu fikri ilk kez İngiltere’den ortaya atıldı:</a:t>
            </a:r>
          </a:p>
          <a:p>
            <a:r>
              <a:rPr lang="tr-TR" sz="3200" dirty="0" smtClean="0"/>
              <a:t>1215’TE MAGNA CARTA,KRALIN YETKİLERİNİ BELİRLEMEK AMACIYLA HAZIRLANMIŞTIR</a:t>
            </a:r>
            <a:r>
              <a:rPr lang="tr-TR" dirty="0" smtClean="0"/>
              <a:t>.</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EEB30AAF-DD33-4129-993E-0B49662A248A}" type="slidenum">
              <a:rPr lang="tr-TR" smtClean="0"/>
              <a:pPr>
                <a:defRPr/>
              </a:pPr>
              <a:t>17</a:t>
            </a:fld>
            <a:endParaRPr lang="tr-TR"/>
          </a:p>
        </p:txBody>
      </p:sp>
      <p:sp>
        <p:nvSpPr>
          <p:cNvPr id="4" name="3 Dikdörtgen"/>
          <p:cNvSpPr/>
          <p:nvPr/>
        </p:nvSpPr>
        <p:spPr>
          <a:xfrm>
            <a:off x="704528" y="1340768"/>
            <a:ext cx="7992888" cy="4745915"/>
          </a:xfrm>
          <a:prstGeom prst="rect">
            <a:avLst/>
          </a:prstGeom>
        </p:spPr>
        <p:txBody>
          <a:bodyPr wrap="square">
            <a:spAutoFit/>
          </a:bodyPr>
          <a:lstStyle/>
          <a:p>
            <a:pPr>
              <a:lnSpc>
                <a:spcPct val="90000"/>
              </a:lnSpc>
            </a:pPr>
            <a:r>
              <a:rPr lang="tr-TR" sz="2800" dirty="0" smtClean="0"/>
              <a:t>İNSANLARIN YAŞAYIŞLARINDA,HAYATİ KONULARDA EŞİT HAKLARA SAHİP OLDUKLARI FİKRİ 1776 YILINDA AMERİKA’DA YAYIMLANAN BAĞIMSIZLIK BİLDİRİSİ İLE PEKİŞMEYE BAŞLADI.</a:t>
            </a:r>
          </a:p>
          <a:p>
            <a:pPr>
              <a:lnSpc>
                <a:spcPct val="90000"/>
              </a:lnSpc>
            </a:pPr>
            <a:r>
              <a:rPr lang="tr-TR" sz="2800" dirty="0" smtClean="0"/>
              <a:t>Amerikan Bağımsızlık Bildirgesi on üç koloni'nin Büyük Britanya Krallığı'ndan ayrı olarak bağımsızlıklarını ilan ettikleri belgedir. Kongre tarafından 2 Temmuz 1776 tarihinde onaylanmış 4 Temmuz'da ilan edilmiştir; bu tarih Amerika Birleşik Devletleri'nde her sene Bağımsızlık Günü olarak kutlanmaktadır.</a:t>
            </a:r>
            <a:endParaRPr lang="tr-TR"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EEB30AAF-DD33-4129-993E-0B49662A248A}" type="slidenum">
              <a:rPr lang="tr-TR" smtClean="0"/>
              <a:pPr>
                <a:defRPr/>
              </a:pPr>
              <a:t>18</a:t>
            </a:fld>
            <a:endParaRPr lang="tr-TR"/>
          </a:p>
        </p:txBody>
      </p:sp>
      <p:sp>
        <p:nvSpPr>
          <p:cNvPr id="3" name="2 Dikdörtgen"/>
          <p:cNvSpPr/>
          <p:nvPr/>
        </p:nvSpPr>
        <p:spPr>
          <a:xfrm>
            <a:off x="1064568" y="1305342"/>
            <a:ext cx="7560840" cy="4081117"/>
          </a:xfrm>
          <a:prstGeom prst="rect">
            <a:avLst/>
          </a:prstGeom>
        </p:spPr>
        <p:txBody>
          <a:bodyPr wrap="square">
            <a:spAutoFit/>
          </a:bodyPr>
          <a:lstStyle/>
          <a:p>
            <a:pPr>
              <a:lnSpc>
                <a:spcPct val="90000"/>
              </a:lnSpc>
            </a:pPr>
            <a:r>
              <a:rPr lang="tr-TR" sz="2400" dirty="0" smtClean="0">
                <a:solidFill>
                  <a:srgbClr val="000000"/>
                </a:solidFill>
              </a:rPr>
              <a:t>28 Ağustos 1789'da Fransız Devrimi’nden sonra, Fransız Ulusal Meclisi tarafından, </a:t>
            </a:r>
            <a:r>
              <a:rPr lang="tr-TR" sz="2400" b="1" i="1" dirty="0" smtClean="0">
                <a:solidFill>
                  <a:srgbClr val="000000"/>
                </a:solidFill>
              </a:rPr>
              <a:t>Fransa İnsan ve Yurttaş Hakları Bildirisi</a:t>
            </a:r>
            <a:r>
              <a:rPr lang="tr-TR" sz="2400" dirty="0" smtClean="0">
                <a:solidFill>
                  <a:srgbClr val="000000"/>
                </a:solidFill>
              </a:rPr>
              <a:t> kabul ve beyan olundu.</a:t>
            </a:r>
          </a:p>
          <a:p>
            <a:pPr>
              <a:lnSpc>
                <a:spcPct val="90000"/>
              </a:lnSpc>
            </a:pPr>
            <a:endParaRPr lang="tr-TR" sz="2400" dirty="0" smtClean="0">
              <a:solidFill>
                <a:srgbClr val="000000"/>
              </a:solidFill>
            </a:endParaRPr>
          </a:p>
          <a:p>
            <a:pPr>
              <a:lnSpc>
                <a:spcPct val="90000"/>
              </a:lnSpc>
            </a:pPr>
            <a:r>
              <a:rPr lang="tr-TR" sz="2400" dirty="0" smtClean="0">
                <a:solidFill>
                  <a:srgbClr val="000000"/>
                </a:solidFill>
              </a:rPr>
              <a:t>Bildirge; insanların eşit doğduğunu ve eşit yaşamaları gerektiğini, insanların zulme karşı direnme hakkı olduğunu, her türlü egemenliğin esasının millete dayalı olduğunu ve mutlak egemenliğin bir kişi ya da grubun elinde bulunamayacağını, devleti idare edenlerin esas olarak millete karşı sorumlu olduğunu, hiç kimsenin dini ve sosyal inançları yüzünden kınanamayacağını ortaya koyuyordu.</a:t>
            </a:r>
            <a:endParaRPr lang="tr-TR" sz="2400" dirty="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half" idx="1"/>
          </p:nvPr>
        </p:nvSpPr>
        <p:spPr/>
        <p:txBody>
          <a:bodyPr/>
          <a:lstStyle/>
          <a:p>
            <a:r>
              <a:rPr lang="tr-TR" sz="3200" b="1" dirty="0" smtClean="0"/>
              <a:t>2. Dünya Savaşı’nın</a:t>
            </a:r>
            <a:r>
              <a:rPr lang="tr-TR" sz="3200" dirty="0" smtClean="0"/>
              <a:t> insanlık için oluşturduğu acı deneyimlerden sonra Avrupa devletleri bu tür acı deneyimlerin tekrar yaşanmaması için arayış içerisine girmişlerdir. </a:t>
            </a:r>
          </a:p>
          <a:p>
            <a:endParaRPr lang="tr-TR" dirty="0"/>
          </a:p>
        </p:txBody>
      </p:sp>
      <p:sp>
        <p:nvSpPr>
          <p:cNvPr id="5" name="4 Slayt Numarası Yer Tutucusu"/>
          <p:cNvSpPr>
            <a:spLocks noGrp="1"/>
          </p:cNvSpPr>
          <p:nvPr>
            <p:ph type="sldNum" sz="quarter" idx="12"/>
          </p:nvPr>
        </p:nvSpPr>
        <p:spPr/>
        <p:txBody>
          <a:bodyPr/>
          <a:lstStyle/>
          <a:p>
            <a:pPr>
              <a:defRPr/>
            </a:pPr>
            <a:fld id="{4480B2EE-9A23-4262-9117-FD3C263759E1}" type="slidenum">
              <a:rPr lang="tr-TR" smtClean="0"/>
              <a:pPr>
                <a:defRPr/>
              </a:pPr>
              <a:t>19</a:t>
            </a:fld>
            <a:endParaRPr lang="tr-TR"/>
          </a:p>
        </p:txBody>
      </p:sp>
      <p:pic>
        <p:nvPicPr>
          <p:cNvPr id="6" name="Picture 8" descr="3"/>
          <p:cNvPicPr>
            <a:picLocks noGrp="1" noChangeAspect="1" noChangeArrowheads="1"/>
          </p:cNvPicPr>
          <p:nvPr>
            <p:ph sz="half" idx="2"/>
          </p:nvPr>
        </p:nvPicPr>
        <p:blipFill>
          <a:blip r:embed="rId2" cstate="print"/>
          <a:srcRect/>
          <a:stretch>
            <a:fillRect/>
          </a:stretch>
        </p:blipFill>
        <p:spPr>
          <a:xfrm>
            <a:off x="5025008" y="1628800"/>
            <a:ext cx="4392488" cy="417646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EEB30AAF-DD33-4129-993E-0B49662A248A}" type="slidenum">
              <a:rPr lang="tr-TR" smtClean="0"/>
              <a:pPr>
                <a:defRPr/>
              </a:pPr>
              <a:t>2</a:t>
            </a:fld>
            <a:endParaRPr lang="tr-TR"/>
          </a:p>
        </p:txBody>
      </p:sp>
      <p:pic>
        <p:nvPicPr>
          <p:cNvPr id="43010" name="Picture 2" descr="C:\Users\goz\Desktop\k_10175621_10_ARALIK_DUNYA_YNSAN_HAKLARI_GUNU_-y.jpg"/>
          <p:cNvPicPr>
            <a:picLocks noChangeAspect="1" noChangeArrowheads="1"/>
          </p:cNvPicPr>
          <p:nvPr/>
        </p:nvPicPr>
        <p:blipFill>
          <a:blip r:embed="rId2" cstate="print"/>
          <a:srcRect/>
          <a:stretch>
            <a:fillRect/>
          </a:stretch>
        </p:blipFill>
        <p:spPr bwMode="auto">
          <a:xfrm>
            <a:off x="704528" y="1556791"/>
            <a:ext cx="8928992" cy="489654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EEB30AAF-DD33-4129-993E-0B49662A248A}" type="slidenum">
              <a:rPr lang="tr-TR" smtClean="0"/>
              <a:pPr>
                <a:defRPr/>
              </a:pPr>
              <a:t>20</a:t>
            </a:fld>
            <a:endParaRPr lang="tr-TR"/>
          </a:p>
        </p:txBody>
      </p:sp>
      <p:pic>
        <p:nvPicPr>
          <p:cNvPr id="3" name="Picture 4" descr="6"/>
          <p:cNvPicPr>
            <a:picLocks noChangeAspect="1" noChangeArrowheads="1"/>
          </p:cNvPicPr>
          <p:nvPr/>
        </p:nvPicPr>
        <p:blipFill>
          <a:blip r:embed="rId2" cstate="print"/>
          <a:srcRect/>
          <a:stretch>
            <a:fillRect/>
          </a:stretch>
        </p:blipFill>
        <p:spPr bwMode="auto">
          <a:xfrm>
            <a:off x="395288" y="1700808"/>
            <a:ext cx="3693616" cy="1944216"/>
          </a:xfrm>
          <a:prstGeom prst="rect">
            <a:avLst/>
          </a:prstGeom>
          <a:noFill/>
          <a:ln w="9525">
            <a:noFill/>
            <a:miter lim="800000"/>
            <a:headEnd/>
            <a:tailEnd/>
          </a:ln>
        </p:spPr>
      </p:pic>
      <p:pic>
        <p:nvPicPr>
          <p:cNvPr id="4" name="Picture 7" descr="7"/>
          <p:cNvPicPr>
            <a:picLocks noChangeAspect="1" noChangeArrowheads="1"/>
          </p:cNvPicPr>
          <p:nvPr/>
        </p:nvPicPr>
        <p:blipFill>
          <a:blip r:embed="rId3" cstate="print"/>
          <a:srcRect/>
          <a:stretch>
            <a:fillRect/>
          </a:stretch>
        </p:blipFill>
        <p:spPr bwMode="auto">
          <a:xfrm>
            <a:off x="4664968" y="1340768"/>
            <a:ext cx="4176464" cy="2232248"/>
          </a:xfrm>
          <a:prstGeom prst="rect">
            <a:avLst/>
          </a:prstGeom>
          <a:noFill/>
        </p:spPr>
      </p:pic>
      <p:pic>
        <p:nvPicPr>
          <p:cNvPr id="5" name="Picture 11" descr="9"/>
          <p:cNvPicPr>
            <a:picLocks noChangeAspect="1" noChangeArrowheads="1"/>
          </p:cNvPicPr>
          <p:nvPr/>
        </p:nvPicPr>
        <p:blipFill>
          <a:blip r:embed="rId4" cstate="print"/>
          <a:srcRect/>
          <a:stretch>
            <a:fillRect/>
          </a:stretch>
        </p:blipFill>
        <p:spPr bwMode="auto">
          <a:xfrm>
            <a:off x="1640632" y="3716338"/>
            <a:ext cx="5832648" cy="2376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par>
                          <p:cTn id="14" fill="hold">
                            <p:stCondLst>
                              <p:cond delay="3000"/>
                            </p:stCondLst>
                            <p:childTnLst>
                              <p:par>
                                <p:cTn id="15" presetID="7"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0" fill="hold"/>
                                        <p:tgtEl>
                                          <p:spTgt spid="5"/>
                                        </p:tgtEl>
                                        <p:attrNameLst>
                                          <p:attrName>ppt_x</p:attrName>
                                        </p:attrNameLst>
                                      </p:cBhvr>
                                      <p:tavLst>
                                        <p:tav tm="0">
                                          <p:val>
                                            <p:strVal val="#ppt_x"/>
                                          </p:val>
                                        </p:tav>
                                        <p:tav tm="100000">
                                          <p:val>
                                            <p:strVal val="#ppt_x"/>
                                          </p:val>
                                        </p:tav>
                                      </p:tavLst>
                                    </p:anim>
                                    <p:anim calcmode="lin" valueType="num">
                                      <p:cBhvr additive="base">
                                        <p:cTn id="1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EEB30AAF-DD33-4129-993E-0B49662A248A}" type="slidenum">
              <a:rPr lang="tr-TR" smtClean="0"/>
              <a:pPr>
                <a:defRPr/>
              </a:pPr>
              <a:t>21</a:t>
            </a:fld>
            <a:endParaRPr lang="tr-TR"/>
          </a:p>
        </p:txBody>
      </p:sp>
      <p:sp>
        <p:nvSpPr>
          <p:cNvPr id="3" name="2 Dikdörtgen"/>
          <p:cNvSpPr/>
          <p:nvPr/>
        </p:nvSpPr>
        <p:spPr>
          <a:xfrm>
            <a:off x="920552" y="1628800"/>
            <a:ext cx="7704856" cy="461665"/>
          </a:xfrm>
          <a:prstGeom prst="rect">
            <a:avLst/>
          </a:prstGeom>
        </p:spPr>
        <p:txBody>
          <a:bodyPr wrap="square">
            <a:spAutoFit/>
          </a:bodyPr>
          <a:lstStyle/>
          <a:p>
            <a:r>
              <a:rPr lang="tr-TR" sz="2400" dirty="0" smtClean="0"/>
              <a:t>İnsan Hakları Düşüncesinin Tarihsel Gelişimi</a:t>
            </a:r>
            <a:endParaRPr lang="tr-TR" dirty="0"/>
          </a:p>
        </p:txBody>
      </p:sp>
      <p:sp>
        <p:nvSpPr>
          <p:cNvPr id="4" name="3 Dikdörtgen"/>
          <p:cNvSpPr/>
          <p:nvPr/>
        </p:nvSpPr>
        <p:spPr>
          <a:xfrm>
            <a:off x="1136576" y="2060848"/>
            <a:ext cx="7416824" cy="3785652"/>
          </a:xfrm>
          <a:prstGeom prst="rect">
            <a:avLst/>
          </a:prstGeom>
        </p:spPr>
        <p:txBody>
          <a:bodyPr wrap="square">
            <a:spAutoFit/>
          </a:bodyPr>
          <a:lstStyle/>
          <a:p>
            <a:pPr algn="just" eaLnBrk="1" hangingPunct="1"/>
            <a:r>
              <a:rPr lang="tr-TR" altLang="tr-TR" sz="2400" dirty="0" smtClean="0"/>
              <a:t>1965 Irk ayrımcılığının kaldırılması</a:t>
            </a:r>
          </a:p>
          <a:p>
            <a:pPr algn="just" eaLnBrk="1" hangingPunct="1"/>
            <a:r>
              <a:rPr lang="tr-TR" altLang="tr-TR" sz="2400" dirty="0" smtClean="0"/>
              <a:t>1966 Uluslararası Kişisel ve Siyasal Haklar Sözleşmesi</a:t>
            </a:r>
          </a:p>
          <a:p>
            <a:pPr algn="just" eaLnBrk="1" hangingPunct="1"/>
            <a:r>
              <a:rPr lang="tr-TR" altLang="tr-TR" sz="2400" dirty="0" smtClean="0"/>
              <a:t>1966 Uluslararası Ekonomik,Sosyal ve Kültürel Haklar Sözleşmesi</a:t>
            </a:r>
          </a:p>
          <a:p>
            <a:pPr algn="just" eaLnBrk="1" hangingPunct="1"/>
            <a:r>
              <a:rPr lang="tr-TR" altLang="tr-TR" sz="2400" dirty="0" smtClean="0"/>
              <a:t>1979 Kadınlar Hakkında Ayrımcılığın Kaldırılması Sözleşmesi</a:t>
            </a:r>
          </a:p>
          <a:p>
            <a:pPr algn="just" eaLnBrk="1" hangingPunct="1"/>
            <a:r>
              <a:rPr lang="tr-TR" altLang="tr-TR" sz="2400" dirty="0" smtClean="0"/>
              <a:t>1984 İşkenceye Karşı Sözleşme</a:t>
            </a:r>
          </a:p>
          <a:p>
            <a:pPr algn="just" eaLnBrk="1" hangingPunct="1"/>
            <a:r>
              <a:rPr lang="tr-TR" altLang="tr-TR" sz="2400" dirty="0" smtClean="0"/>
              <a:t>1989 Çocuk Hakları Sözleşmesi</a:t>
            </a:r>
          </a:p>
          <a:p>
            <a:pPr algn="just" eaLnBrk="1" hangingPunct="1"/>
            <a:r>
              <a:rPr lang="tr-TR" altLang="tr-TR" sz="2400" dirty="0" smtClean="0"/>
              <a:t>1990 Göçmen İşçiler ve Ailelerini Koruma Sözleşmesi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EEB30AAF-DD33-4129-993E-0B49662A248A}" type="slidenum">
              <a:rPr lang="tr-TR" smtClean="0"/>
              <a:pPr>
                <a:defRPr/>
              </a:pPr>
              <a:t>22</a:t>
            </a:fld>
            <a:endParaRPr lang="tr-TR"/>
          </a:p>
        </p:txBody>
      </p:sp>
      <p:sp>
        <p:nvSpPr>
          <p:cNvPr id="3" name="2 Dikdörtgen"/>
          <p:cNvSpPr/>
          <p:nvPr/>
        </p:nvSpPr>
        <p:spPr>
          <a:xfrm>
            <a:off x="1352601" y="1628800"/>
            <a:ext cx="6768752" cy="461665"/>
          </a:xfrm>
          <a:prstGeom prst="rect">
            <a:avLst/>
          </a:prstGeom>
        </p:spPr>
        <p:txBody>
          <a:bodyPr wrap="square">
            <a:spAutoFit/>
          </a:bodyPr>
          <a:lstStyle/>
          <a:p>
            <a:r>
              <a:rPr lang="tr-TR" sz="2400" dirty="0" smtClean="0"/>
              <a:t>İnsan Haklarının Korunması;</a:t>
            </a:r>
            <a:endParaRPr lang="tr-TR" dirty="0"/>
          </a:p>
        </p:txBody>
      </p:sp>
      <p:sp>
        <p:nvSpPr>
          <p:cNvPr id="4" name="3 Dikdörtgen"/>
          <p:cNvSpPr/>
          <p:nvPr/>
        </p:nvSpPr>
        <p:spPr>
          <a:xfrm>
            <a:off x="704528" y="2276870"/>
            <a:ext cx="8424936" cy="3539430"/>
          </a:xfrm>
          <a:prstGeom prst="rect">
            <a:avLst/>
          </a:prstGeom>
        </p:spPr>
        <p:txBody>
          <a:bodyPr wrap="square">
            <a:spAutoFit/>
          </a:bodyPr>
          <a:lstStyle/>
          <a:p>
            <a:pPr eaLnBrk="1" hangingPunct="1">
              <a:lnSpc>
                <a:spcPct val="80000"/>
              </a:lnSpc>
            </a:pPr>
            <a:r>
              <a:rPr lang="tr-TR" altLang="tr-TR" sz="2800" dirty="0" smtClean="0"/>
              <a:t>1-Ulusal ( Kurallar ) yasalar ile korunur.</a:t>
            </a:r>
          </a:p>
          <a:p>
            <a:pPr eaLnBrk="1" hangingPunct="1">
              <a:lnSpc>
                <a:spcPct val="80000"/>
              </a:lnSpc>
            </a:pPr>
            <a:r>
              <a:rPr lang="tr-TR" altLang="tr-TR" sz="2800" dirty="0" smtClean="0"/>
              <a:t>2-Sözleşme ya da antlaşma adı verilen yazılı ulusal / evrensel belgelerle korunur.</a:t>
            </a:r>
          </a:p>
          <a:p>
            <a:pPr eaLnBrk="1" hangingPunct="1">
              <a:lnSpc>
                <a:spcPct val="80000"/>
              </a:lnSpc>
            </a:pPr>
            <a:r>
              <a:rPr lang="tr-TR" altLang="tr-TR" sz="2800" dirty="0" smtClean="0"/>
              <a:t>3-İnsanlar eğitilerek korunur.</a:t>
            </a:r>
          </a:p>
          <a:p>
            <a:pPr eaLnBrk="1" hangingPunct="1">
              <a:lnSpc>
                <a:spcPct val="80000"/>
              </a:lnSpc>
            </a:pPr>
            <a:r>
              <a:rPr lang="tr-TR" altLang="tr-TR" sz="2800" dirty="0" smtClean="0"/>
              <a:t>4-Uluslar arası yasalarla korunur.</a:t>
            </a:r>
          </a:p>
          <a:p>
            <a:pPr eaLnBrk="1" hangingPunct="1">
              <a:lnSpc>
                <a:spcPct val="80000"/>
              </a:lnSpc>
            </a:pPr>
            <a:r>
              <a:rPr lang="tr-TR" altLang="tr-TR" sz="2800" dirty="0" smtClean="0"/>
              <a:t>5-Düzenli raporlar temelinde korunur.</a:t>
            </a:r>
          </a:p>
          <a:p>
            <a:pPr eaLnBrk="1" hangingPunct="1">
              <a:lnSpc>
                <a:spcPct val="80000"/>
              </a:lnSpc>
            </a:pPr>
            <a:r>
              <a:rPr lang="tr-TR" altLang="tr-TR" sz="2800" dirty="0" smtClean="0"/>
              <a:t>6-Uluslararası koruma sistemleriyle</a:t>
            </a:r>
          </a:p>
          <a:p>
            <a:pPr eaLnBrk="1" hangingPunct="1">
              <a:lnSpc>
                <a:spcPct val="80000"/>
              </a:lnSpc>
              <a:buFont typeface="Wingdings" pitchFamily="2" charset="2"/>
              <a:buNone/>
            </a:pPr>
            <a:r>
              <a:rPr lang="tr-TR" altLang="tr-TR" sz="2800" dirty="0" smtClean="0"/>
              <a:t>   (Avrupa İnsan Hakları Mahkemesi, Güvenlik Konseyi,Uluslararası Adalet Divanı,İnsan Hakları BM Yüksek Komiserliği vb.) korunur</a:t>
            </a:r>
            <a:r>
              <a:rPr lang="tr-TR" altLang="tr-TR" sz="2400" dirty="0" smtClean="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EEB30AAF-DD33-4129-993E-0B49662A248A}" type="slidenum">
              <a:rPr lang="tr-TR" smtClean="0"/>
              <a:pPr>
                <a:defRPr/>
              </a:pPr>
              <a:t>23</a:t>
            </a:fld>
            <a:endParaRPr lang="tr-TR"/>
          </a:p>
        </p:txBody>
      </p:sp>
      <p:sp>
        <p:nvSpPr>
          <p:cNvPr id="3" name="2 Dikdörtgen"/>
          <p:cNvSpPr/>
          <p:nvPr/>
        </p:nvSpPr>
        <p:spPr>
          <a:xfrm>
            <a:off x="2072680" y="1628800"/>
            <a:ext cx="6120680" cy="646331"/>
          </a:xfrm>
          <a:prstGeom prst="rect">
            <a:avLst/>
          </a:prstGeom>
        </p:spPr>
        <p:txBody>
          <a:bodyPr wrap="square">
            <a:spAutoFit/>
          </a:bodyPr>
          <a:lstStyle/>
          <a:p>
            <a:r>
              <a:rPr lang="tr-TR" sz="3600" b="1" dirty="0" smtClean="0"/>
              <a:t>Eğitimde İnsan Hakları ?</a:t>
            </a:r>
            <a:endParaRPr lang="tr-TR" sz="3600" b="1" dirty="0"/>
          </a:p>
        </p:txBody>
      </p:sp>
      <p:sp>
        <p:nvSpPr>
          <p:cNvPr id="4" name="3 Dikdörtgen"/>
          <p:cNvSpPr/>
          <p:nvPr/>
        </p:nvSpPr>
        <p:spPr>
          <a:xfrm>
            <a:off x="920552" y="2132855"/>
            <a:ext cx="7848872" cy="3933384"/>
          </a:xfrm>
          <a:prstGeom prst="rect">
            <a:avLst/>
          </a:prstGeom>
        </p:spPr>
        <p:txBody>
          <a:bodyPr wrap="square">
            <a:spAutoFit/>
          </a:bodyPr>
          <a:lstStyle/>
          <a:p>
            <a:pPr eaLnBrk="1" hangingPunct="1">
              <a:lnSpc>
                <a:spcPct val="80000"/>
              </a:lnSpc>
            </a:pPr>
            <a:r>
              <a:rPr lang="tr-TR" altLang="tr-TR" sz="2400" dirty="0" smtClean="0"/>
              <a:t>1739 Sayılı Millî Eğitim Temel Kanununa göre millî eğitimin amaçları şöyle belirtilmiştir: </a:t>
            </a:r>
            <a:r>
              <a:rPr lang="tr-TR" altLang="tr-TR" sz="2400" b="1" dirty="0" smtClean="0"/>
              <a:t>“Atatürk ilke ve inkılaplarına ve anayasada ifadesini bulan Atatürk Milliyetçiliğine bağlı, Türk milletinin millî, ahlakî,insanî,manevî ve kültürel değerlerini benimseyen, koruyan ve geliştiren, ailesini,vatanını,milletini seven ve daima yüceltmeye çalışan; </a:t>
            </a:r>
            <a:r>
              <a:rPr lang="tr-TR" altLang="tr-TR" sz="2400" b="1" dirty="0" smtClean="0">
                <a:solidFill>
                  <a:srgbClr val="C00000"/>
                </a:solidFill>
              </a:rPr>
              <a:t>insan haklarına </a:t>
            </a:r>
            <a:r>
              <a:rPr lang="tr-TR" altLang="tr-TR" sz="2400" b="1" dirty="0" smtClean="0"/>
              <a:t>ve anayasanın başlangıcındaki temel ilkelere dayanan demokratik,lâik ve sosyal bir hukuk devleti olan Türkiye Cumhuriyeti’ ne karşı görev ve sorumluluklarını bilen ve bunları davranış haline getirmiş yurttaşlar olarak yetiştirmektir</a:t>
            </a:r>
            <a:r>
              <a:rPr lang="tr-TR" altLang="tr-TR" sz="2400" dirty="0" smtClean="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EEB30AAF-DD33-4129-993E-0B49662A248A}" type="slidenum">
              <a:rPr lang="tr-TR" smtClean="0"/>
              <a:pPr>
                <a:defRPr/>
              </a:pPr>
              <a:t>24</a:t>
            </a:fld>
            <a:endParaRPr lang="tr-TR"/>
          </a:p>
        </p:txBody>
      </p:sp>
      <p:sp>
        <p:nvSpPr>
          <p:cNvPr id="5" name="4 Dikdörtgen"/>
          <p:cNvSpPr/>
          <p:nvPr/>
        </p:nvSpPr>
        <p:spPr>
          <a:xfrm>
            <a:off x="1352600" y="1556792"/>
            <a:ext cx="7056784" cy="461665"/>
          </a:xfrm>
          <a:prstGeom prst="rect">
            <a:avLst/>
          </a:prstGeom>
        </p:spPr>
        <p:txBody>
          <a:bodyPr wrap="square">
            <a:spAutoFit/>
          </a:bodyPr>
          <a:lstStyle/>
          <a:p>
            <a:r>
              <a:rPr lang="tr-TR" sz="2400" u="sng" dirty="0" smtClean="0"/>
              <a:t>İnsan Hakları Evrensel Bildirgesi (Beyannamesi)</a:t>
            </a:r>
            <a:endParaRPr lang="tr-TR" sz="2400" u="sng" dirty="0"/>
          </a:p>
        </p:txBody>
      </p:sp>
      <p:sp>
        <p:nvSpPr>
          <p:cNvPr id="6" name="5 Dikdörtgen"/>
          <p:cNvSpPr/>
          <p:nvPr/>
        </p:nvSpPr>
        <p:spPr>
          <a:xfrm>
            <a:off x="776536" y="1988840"/>
            <a:ext cx="7848872" cy="4228850"/>
          </a:xfrm>
          <a:prstGeom prst="rect">
            <a:avLst/>
          </a:prstGeom>
        </p:spPr>
        <p:txBody>
          <a:bodyPr wrap="square">
            <a:spAutoFit/>
          </a:bodyPr>
          <a:lstStyle/>
          <a:p>
            <a:pPr marL="609600" indent="-609600" eaLnBrk="1" hangingPunct="1">
              <a:lnSpc>
                <a:spcPct val="80000"/>
              </a:lnSpc>
              <a:buFont typeface="Wingdings" pitchFamily="2" charset="2"/>
              <a:buAutoNum type="arabicPeriod"/>
            </a:pPr>
            <a:r>
              <a:rPr lang="tr-TR" altLang="tr-TR" sz="2800" b="1" dirty="0" smtClean="0"/>
              <a:t>Özgür. Onur ve haklarda eşit olma</a:t>
            </a:r>
          </a:p>
          <a:p>
            <a:pPr marL="609600" indent="-609600" eaLnBrk="1" hangingPunct="1">
              <a:lnSpc>
                <a:spcPct val="80000"/>
              </a:lnSpc>
              <a:buFont typeface="Wingdings" pitchFamily="2" charset="2"/>
              <a:buAutoNum type="arabicPeriod"/>
            </a:pPr>
            <a:r>
              <a:rPr lang="tr-TR" altLang="tr-TR" sz="2800" b="1" dirty="0" smtClean="0"/>
              <a:t>Ayrımcılık yasağı</a:t>
            </a:r>
          </a:p>
          <a:p>
            <a:pPr marL="609600" indent="-609600" eaLnBrk="1" hangingPunct="1">
              <a:lnSpc>
                <a:spcPct val="80000"/>
              </a:lnSpc>
              <a:buFont typeface="Wingdings" pitchFamily="2" charset="2"/>
              <a:buAutoNum type="arabicPeriod"/>
            </a:pPr>
            <a:r>
              <a:rPr lang="tr-TR" altLang="tr-TR" sz="2800" b="1" dirty="0" smtClean="0"/>
              <a:t>Yaşama, kişi özgürlüğü ve güvenliği hakkı</a:t>
            </a:r>
          </a:p>
          <a:p>
            <a:pPr marL="609600" indent="-609600" eaLnBrk="1" hangingPunct="1">
              <a:lnSpc>
                <a:spcPct val="80000"/>
              </a:lnSpc>
              <a:buFont typeface="Wingdings" pitchFamily="2" charset="2"/>
              <a:buAutoNum type="arabicPeriod"/>
            </a:pPr>
            <a:r>
              <a:rPr lang="tr-TR" altLang="tr-TR" sz="2800" b="1" dirty="0" smtClean="0"/>
              <a:t>Kölelik ve kulluk yasağı</a:t>
            </a:r>
          </a:p>
          <a:p>
            <a:pPr marL="609600" indent="-609600" eaLnBrk="1" hangingPunct="1">
              <a:lnSpc>
                <a:spcPct val="80000"/>
              </a:lnSpc>
              <a:buFont typeface="Wingdings" pitchFamily="2" charset="2"/>
              <a:buAutoNum type="arabicPeriod"/>
            </a:pPr>
            <a:r>
              <a:rPr lang="tr-TR" altLang="tr-TR" sz="2800" b="1" dirty="0" smtClean="0"/>
              <a:t>İşkence yasağı</a:t>
            </a:r>
          </a:p>
          <a:p>
            <a:pPr marL="609600" indent="-609600" eaLnBrk="1" hangingPunct="1">
              <a:lnSpc>
                <a:spcPct val="80000"/>
              </a:lnSpc>
              <a:buFont typeface="Wingdings" pitchFamily="2" charset="2"/>
              <a:buAutoNum type="arabicPeriod"/>
            </a:pPr>
            <a:r>
              <a:rPr lang="tr-TR" altLang="tr-TR" sz="2800" b="1" dirty="0" smtClean="0"/>
              <a:t>Hukuk önünde kişiliğin tanınması hakkı</a:t>
            </a:r>
          </a:p>
          <a:p>
            <a:pPr marL="609600" indent="-609600" eaLnBrk="1" hangingPunct="1">
              <a:lnSpc>
                <a:spcPct val="80000"/>
              </a:lnSpc>
              <a:buFont typeface="Wingdings" pitchFamily="2" charset="2"/>
              <a:buAutoNum type="arabicPeriod"/>
            </a:pPr>
            <a:r>
              <a:rPr lang="tr-TR" altLang="tr-TR" sz="2800" b="1" dirty="0" smtClean="0"/>
              <a:t>Hukuk önünde eşitlik</a:t>
            </a:r>
          </a:p>
          <a:p>
            <a:pPr marL="609600" indent="-609600" eaLnBrk="1" hangingPunct="1">
              <a:lnSpc>
                <a:spcPct val="80000"/>
              </a:lnSpc>
              <a:buFont typeface="Wingdings" pitchFamily="2" charset="2"/>
              <a:buAutoNum type="arabicPeriod"/>
            </a:pPr>
            <a:r>
              <a:rPr lang="tr-TR" altLang="tr-TR" sz="2800" b="1" dirty="0" smtClean="0"/>
              <a:t>Yargı yerlerine başvuru hakkı</a:t>
            </a:r>
          </a:p>
          <a:p>
            <a:pPr marL="609600" indent="-609600" eaLnBrk="1" hangingPunct="1">
              <a:lnSpc>
                <a:spcPct val="80000"/>
              </a:lnSpc>
              <a:buFont typeface="Wingdings" pitchFamily="2" charset="2"/>
              <a:buAutoNum type="arabicPeriod"/>
            </a:pPr>
            <a:r>
              <a:rPr lang="tr-TR" altLang="tr-TR" sz="2800" b="1" dirty="0" smtClean="0"/>
              <a:t>Keyfi tutuklanma,alıkonulma ve sürgün yasağı</a:t>
            </a:r>
          </a:p>
          <a:p>
            <a:pPr marL="609600" indent="-609600" eaLnBrk="1" hangingPunct="1">
              <a:lnSpc>
                <a:spcPct val="80000"/>
              </a:lnSpc>
              <a:buFont typeface="Wingdings" pitchFamily="2" charset="2"/>
              <a:buAutoNum type="arabicPeriod"/>
            </a:pPr>
            <a:r>
              <a:rPr lang="tr-TR" altLang="tr-TR" sz="2800" b="1" dirty="0" smtClean="0"/>
              <a:t>Hakça ve açık yargılanma hakkı</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EEB30AAF-DD33-4129-993E-0B49662A248A}" type="slidenum">
              <a:rPr lang="tr-TR" smtClean="0"/>
              <a:pPr>
                <a:defRPr/>
              </a:pPr>
              <a:t>25</a:t>
            </a:fld>
            <a:endParaRPr lang="tr-TR"/>
          </a:p>
        </p:txBody>
      </p:sp>
      <p:sp>
        <p:nvSpPr>
          <p:cNvPr id="3" name="2 Dikdörtgen"/>
          <p:cNvSpPr/>
          <p:nvPr/>
        </p:nvSpPr>
        <p:spPr>
          <a:xfrm>
            <a:off x="632520" y="1340768"/>
            <a:ext cx="8496944" cy="4708981"/>
          </a:xfrm>
          <a:prstGeom prst="rect">
            <a:avLst/>
          </a:prstGeom>
        </p:spPr>
        <p:txBody>
          <a:bodyPr wrap="square">
            <a:spAutoFit/>
          </a:bodyPr>
          <a:lstStyle/>
          <a:p>
            <a:pPr marL="457200" indent="-457200">
              <a:lnSpc>
                <a:spcPct val="80000"/>
              </a:lnSpc>
              <a:spcBef>
                <a:spcPct val="50000"/>
              </a:spcBef>
              <a:buClr>
                <a:schemeClr val="tx2"/>
              </a:buClr>
              <a:buSzPct val="75000"/>
              <a:buFont typeface="Wingdings" pitchFamily="2" charset="2"/>
              <a:buAutoNum type="arabicPeriod" startAt="11"/>
            </a:pPr>
            <a:r>
              <a:rPr lang="tr-TR" altLang="tr-TR" sz="2400" b="1" dirty="0" smtClean="0"/>
              <a:t>Suçsuz sayılma hakkı, suç ve cezanın yasallığı</a:t>
            </a:r>
          </a:p>
          <a:p>
            <a:pPr marL="457200" indent="-457200">
              <a:lnSpc>
                <a:spcPct val="80000"/>
              </a:lnSpc>
              <a:spcBef>
                <a:spcPct val="50000"/>
              </a:spcBef>
              <a:buClr>
                <a:schemeClr val="tx2"/>
              </a:buClr>
              <a:buSzPct val="75000"/>
              <a:buFont typeface="Wingdings" pitchFamily="2" charset="2"/>
              <a:buAutoNum type="arabicPeriod" startAt="11"/>
            </a:pPr>
            <a:r>
              <a:rPr lang="tr-TR" altLang="tr-TR" sz="2400" b="1" dirty="0" smtClean="0"/>
              <a:t>Özel yaşam, aile ve konut dokunulmazlığı</a:t>
            </a:r>
          </a:p>
          <a:p>
            <a:pPr marL="457200" indent="-457200">
              <a:lnSpc>
                <a:spcPct val="80000"/>
              </a:lnSpc>
              <a:spcBef>
                <a:spcPct val="50000"/>
              </a:spcBef>
              <a:buClr>
                <a:schemeClr val="tx2"/>
              </a:buClr>
              <a:buSzPct val="75000"/>
              <a:buFont typeface="Wingdings" pitchFamily="2" charset="2"/>
              <a:buAutoNum type="arabicPeriod" startAt="11"/>
            </a:pPr>
            <a:r>
              <a:rPr lang="tr-TR" altLang="tr-TR" sz="2400" b="1" dirty="0" smtClean="0"/>
              <a:t>Dolaşma,yerleşme ve ülkeden ayrılma hakkı</a:t>
            </a:r>
          </a:p>
          <a:p>
            <a:pPr marL="457200" indent="-457200">
              <a:lnSpc>
                <a:spcPct val="80000"/>
              </a:lnSpc>
              <a:spcBef>
                <a:spcPct val="50000"/>
              </a:spcBef>
              <a:buClr>
                <a:schemeClr val="tx2"/>
              </a:buClr>
              <a:buSzPct val="75000"/>
              <a:buFont typeface="Wingdings" pitchFamily="2" charset="2"/>
              <a:buAutoNum type="arabicPeriod" startAt="11"/>
            </a:pPr>
            <a:r>
              <a:rPr lang="tr-TR" altLang="tr-TR" sz="2400" b="1" dirty="0" smtClean="0"/>
              <a:t>Sığınma hakkı</a:t>
            </a:r>
          </a:p>
          <a:p>
            <a:pPr marL="457200" indent="-457200">
              <a:lnSpc>
                <a:spcPct val="80000"/>
              </a:lnSpc>
              <a:spcBef>
                <a:spcPct val="50000"/>
              </a:spcBef>
              <a:buClr>
                <a:schemeClr val="tx2"/>
              </a:buClr>
              <a:buSzPct val="75000"/>
              <a:buFont typeface="Wingdings" pitchFamily="2" charset="2"/>
              <a:buAutoNum type="arabicPeriod" startAt="11"/>
            </a:pPr>
            <a:r>
              <a:rPr lang="tr-TR" altLang="tr-TR" sz="2400" b="1" dirty="0" smtClean="0"/>
              <a:t>Uyrukluk hakkı</a:t>
            </a:r>
          </a:p>
          <a:p>
            <a:pPr marL="457200" indent="-457200">
              <a:lnSpc>
                <a:spcPct val="80000"/>
              </a:lnSpc>
              <a:spcBef>
                <a:spcPct val="50000"/>
              </a:spcBef>
              <a:buClr>
                <a:schemeClr val="tx2"/>
              </a:buClr>
              <a:buSzPct val="75000"/>
              <a:buFont typeface="Wingdings" pitchFamily="2" charset="2"/>
              <a:buAutoNum type="arabicPeriod" startAt="11"/>
            </a:pPr>
            <a:r>
              <a:rPr lang="tr-TR" altLang="tr-TR" sz="2400" b="1" dirty="0" smtClean="0"/>
              <a:t>Evlenme ve aile kurma hakkı ve ailenin korunması</a:t>
            </a:r>
          </a:p>
          <a:p>
            <a:pPr marL="457200" indent="-457200">
              <a:lnSpc>
                <a:spcPct val="80000"/>
              </a:lnSpc>
              <a:spcBef>
                <a:spcPct val="50000"/>
              </a:spcBef>
              <a:buClr>
                <a:schemeClr val="tx2"/>
              </a:buClr>
              <a:buSzPct val="75000"/>
              <a:buFont typeface="Wingdings" pitchFamily="2" charset="2"/>
              <a:buAutoNum type="arabicPeriod" startAt="11"/>
            </a:pPr>
            <a:r>
              <a:rPr lang="tr-TR" altLang="tr-TR" sz="2400" b="1" dirty="0" smtClean="0"/>
              <a:t>Mülkiyet hakkı</a:t>
            </a:r>
          </a:p>
          <a:p>
            <a:pPr marL="457200" indent="-457200">
              <a:lnSpc>
                <a:spcPct val="80000"/>
              </a:lnSpc>
              <a:spcBef>
                <a:spcPct val="50000"/>
              </a:spcBef>
              <a:buClr>
                <a:schemeClr val="tx2"/>
              </a:buClr>
              <a:buSzPct val="75000"/>
              <a:buFont typeface="Wingdings" pitchFamily="2" charset="2"/>
              <a:buAutoNum type="arabicPeriod" startAt="11"/>
            </a:pPr>
            <a:r>
              <a:rPr lang="tr-TR" altLang="tr-TR" sz="2400" b="1" dirty="0" smtClean="0"/>
              <a:t>Düşünce , vicdan ve din özgürlüğü hakkı</a:t>
            </a:r>
          </a:p>
          <a:p>
            <a:pPr marL="457200" indent="-457200">
              <a:lnSpc>
                <a:spcPct val="80000"/>
              </a:lnSpc>
              <a:spcBef>
                <a:spcPct val="50000"/>
              </a:spcBef>
              <a:buClr>
                <a:schemeClr val="tx2"/>
              </a:buClr>
              <a:buSzPct val="75000"/>
              <a:buFont typeface="Wingdings" pitchFamily="2" charset="2"/>
              <a:buAutoNum type="arabicPeriod" startAt="11"/>
            </a:pPr>
            <a:r>
              <a:rPr lang="tr-TR" altLang="tr-TR" sz="2400" b="1" dirty="0" smtClean="0"/>
              <a:t>Görüş ve anlatım özgürlüğü hakkı</a:t>
            </a:r>
          </a:p>
          <a:p>
            <a:pPr marL="457200" indent="-457200">
              <a:lnSpc>
                <a:spcPct val="80000"/>
              </a:lnSpc>
              <a:spcBef>
                <a:spcPct val="50000"/>
              </a:spcBef>
              <a:buClr>
                <a:schemeClr val="tx2"/>
              </a:buClr>
              <a:buSzPct val="75000"/>
              <a:buFont typeface="Wingdings" pitchFamily="2" charset="2"/>
              <a:buAutoNum type="arabicPeriod" startAt="11"/>
            </a:pPr>
            <a:r>
              <a:rPr lang="tr-TR" altLang="tr-TR" sz="2400" b="1" dirty="0" smtClean="0"/>
              <a:t>Toplantı ve dernek özgürlüğü hakkı</a:t>
            </a:r>
            <a:endParaRPr lang="tr-TR" altLang="tr-TR" sz="24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EEB30AAF-DD33-4129-993E-0B49662A248A}" type="slidenum">
              <a:rPr lang="tr-TR" smtClean="0"/>
              <a:pPr>
                <a:defRPr/>
              </a:pPr>
              <a:t>26</a:t>
            </a:fld>
            <a:endParaRPr lang="tr-TR"/>
          </a:p>
        </p:txBody>
      </p:sp>
      <p:sp>
        <p:nvSpPr>
          <p:cNvPr id="3" name="2 Dikdörtgen"/>
          <p:cNvSpPr/>
          <p:nvPr/>
        </p:nvSpPr>
        <p:spPr>
          <a:xfrm>
            <a:off x="1136576" y="1340768"/>
            <a:ext cx="7272808" cy="4662815"/>
          </a:xfrm>
          <a:prstGeom prst="rect">
            <a:avLst/>
          </a:prstGeom>
        </p:spPr>
        <p:txBody>
          <a:bodyPr wrap="square">
            <a:spAutoFit/>
          </a:bodyPr>
          <a:lstStyle/>
          <a:p>
            <a:pPr marL="457200" indent="-457200">
              <a:lnSpc>
                <a:spcPct val="80000"/>
              </a:lnSpc>
              <a:spcBef>
                <a:spcPct val="50000"/>
              </a:spcBef>
              <a:buClr>
                <a:schemeClr val="tx2"/>
              </a:buClr>
              <a:buSzPct val="75000"/>
              <a:buFont typeface="Wingdings" pitchFamily="2" charset="2"/>
              <a:buAutoNum type="arabicPeriod" startAt="21"/>
            </a:pPr>
            <a:r>
              <a:rPr lang="tr-TR" altLang="tr-TR" sz="1800" b="1" dirty="0" smtClean="0"/>
              <a:t>Ülke yönetimine katılma ve kamu hizmetlerine girme hakkı</a:t>
            </a:r>
          </a:p>
          <a:p>
            <a:pPr marL="457200" indent="-457200">
              <a:lnSpc>
                <a:spcPct val="80000"/>
              </a:lnSpc>
              <a:spcBef>
                <a:spcPct val="50000"/>
              </a:spcBef>
              <a:buClr>
                <a:schemeClr val="tx2"/>
              </a:buClr>
              <a:buSzPct val="75000"/>
              <a:buFont typeface="Wingdings" pitchFamily="2" charset="2"/>
              <a:buAutoNum type="arabicPeriod" startAt="21"/>
            </a:pPr>
            <a:r>
              <a:rPr lang="tr-TR" altLang="tr-TR" sz="1800" b="1" dirty="0" smtClean="0"/>
              <a:t>Sosyal güvenlik hakkı ve ekonomik sosyal ve kültürel hakların gerçekleştirilmesi hakkı</a:t>
            </a:r>
          </a:p>
          <a:p>
            <a:pPr marL="457200" indent="-457200">
              <a:lnSpc>
                <a:spcPct val="80000"/>
              </a:lnSpc>
              <a:spcBef>
                <a:spcPct val="50000"/>
              </a:spcBef>
              <a:buClr>
                <a:schemeClr val="tx2"/>
              </a:buClr>
              <a:buSzPct val="75000"/>
              <a:buFont typeface="Wingdings" pitchFamily="2" charset="2"/>
              <a:buAutoNum type="arabicPeriod" startAt="21"/>
            </a:pPr>
            <a:r>
              <a:rPr lang="tr-TR" altLang="tr-TR" sz="1800" b="1" dirty="0" smtClean="0"/>
              <a:t>Çalışma ,hakça çalışma koşulları,hakça ücret ve sendika hakları</a:t>
            </a:r>
          </a:p>
          <a:p>
            <a:pPr marL="457200" indent="-457200">
              <a:lnSpc>
                <a:spcPct val="80000"/>
              </a:lnSpc>
              <a:spcBef>
                <a:spcPct val="50000"/>
              </a:spcBef>
              <a:buClr>
                <a:schemeClr val="tx2"/>
              </a:buClr>
              <a:buSzPct val="75000"/>
              <a:buFont typeface="Wingdings" pitchFamily="2" charset="2"/>
              <a:buAutoNum type="arabicPeriod" startAt="21"/>
            </a:pPr>
            <a:r>
              <a:rPr lang="tr-TR" altLang="tr-TR" sz="1800" b="1" dirty="0" smtClean="0"/>
              <a:t>Dinlenme,boş zaman , ücretli izin hakları</a:t>
            </a:r>
          </a:p>
          <a:p>
            <a:pPr marL="457200" indent="-457200">
              <a:lnSpc>
                <a:spcPct val="80000"/>
              </a:lnSpc>
              <a:spcBef>
                <a:spcPct val="50000"/>
              </a:spcBef>
              <a:buClr>
                <a:schemeClr val="tx2"/>
              </a:buClr>
              <a:buSzPct val="75000"/>
              <a:buFont typeface="Wingdings" pitchFamily="2" charset="2"/>
              <a:buAutoNum type="arabicPeriod" startAt="21"/>
            </a:pPr>
            <a:r>
              <a:rPr lang="tr-TR" altLang="tr-TR" sz="1800" b="1" dirty="0" smtClean="0"/>
              <a:t>Yeterli yaşam düzeyi hakkı,ana ve çocukların özel korunması hakkı</a:t>
            </a:r>
          </a:p>
          <a:p>
            <a:pPr marL="457200" indent="-457200">
              <a:lnSpc>
                <a:spcPct val="80000"/>
              </a:lnSpc>
              <a:spcBef>
                <a:spcPct val="50000"/>
              </a:spcBef>
              <a:buClr>
                <a:schemeClr val="tx2"/>
              </a:buClr>
              <a:buSzPct val="75000"/>
              <a:buFont typeface="Wingdings" pitchFamily="2" charset="2"/>
              <a:buAutoNum type="arabicPeriod" startAt="21"/>
            </a:pPr>
            <a:r>
              <a:rPr lang="tr-TR" altLang="tr-TR" sz="1800" b="1" dirty="0" smtClean="0"/>
              <a:t>Eğitim hakkı ve eğitimin amaçları</a:t>
            </a:r>
          </a:p>
          <a:p>
            <a:pPr marL="457200" indent="-457200">
              <a:lnSpc>
                <a:spcPct val="80000"/>
              </a:lnSpc>
              <a:spcBef>
                <a:spcPct val="50000"/>
              </a:spcBef>
              <a:buClr>
                <a:schemeClr val="tx2"/>
              </a:buClr>
              <a:buSzPct val="75000"/>
              <a:buFont typeface="Wingdings" pitchFamily="2" charset="2"/>
              <a:buAutoNum type="arabicPeriod" startAt="21"/>
            </a:pPr>
            <a:r>
              <a:rPr lang="tr-TR" altLang="tr-TR" sz="1800" b="1" dirty="0" smtClean="0"/>
              <a:t>Kültürel yaşama katılma hakkı</a:t>
            </a:r>
          </a:p>
          <a:p>
            <a:pPr marL="457200" indent="-457200">
              <a:lnSpc>
                <a:spcPct val="80000"/>
              </a:lnSpc>
              <a:spcBef>
                <a:spcPct val="50000"/>
              </a:spcBef>
              <a:buClr>
                <a:schemeClr val="tx2"/>
              </a:buClr>
              <a:buSzPct val="75000"/>
              <a:buFont typeface="Wingdings" pitchFamily="2" charset="2"/>
              <a:buAutoNum type="arabicPeriod" startAt="21"/>
            </a:pPr>
            <a:r>
              <a:rPr lang="tr-TR" altLang="tr-TR" sz="1800" b="1" dirty="0" smtClean="0"/>
              <a:t>Hak ve özgürlüklerin gerçekleştiği sosyal ve uluslar arası düzen hakkı</a:t>
            </a:r>
          </a:p>
          <a:p>
            <a:pPr marL="457200" indent="-457200">
              <a:lnSpc>
                <a:spcPct val="80000"/>
              </a:lnSpc>
              <a:spcBef>
                <a:spcPct val="50000"/>
              </a:spcBef>
              <a:buClr>
                <a:schemeClr val="tx2"/>
              </a:buClr>
              <a:buSzPct val="75000"/>
              <a:buFont typeface="Wingdings" pitchFamily="2" charset="2"/>
              <a:buAutoNum type="arabicPeriod" startAt="21"/>
            </a:pPr>
            <a:r>
              <a:rPr lang="tr-TR" altLang="tr-TR" sz="1800" b="1" dirty="0" smtClean="0"/>
              <a:t>Bireyin ödevleri ve hakların sınırlanması koşulları</a:t>
            </a:r>
          </a:p>
          <a:p>
            <a:pPr marL="457200" indent="-457200">
              <a:lnSpc>
                <a:spcPct val="80000"/>
              </a:lnSpc>
              <a:spcBef>
                <a:spcPct val="50000"/>
              </a:spcBef>
              <a:buClr>
                <a:schemeClr val="tx2"/>
              </a:buClr>
              <a:buSzPct val="75000"/>
              <a:buFont typeface="Wingdings" pitchFamily="2" charset="2"/>
              <a:buAutoNum type="arabicPeriod" startAt="21"/>
            </a:pPr>
            <a:r>
              <a:rPr lang="tr-TR" altLang="tr-TR" sz="1800" b="1" dirty="0" smtClean="0"/>
              <a:t>Hakların yok edilmesini amaçlayan etkinlik ve eylemlerin yasaklanması</a:t>
            </a:r>
            <a:endParaRPr lang="tr-TR" altLang="tr-TR" sz="18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EEB30AAF-DD33-4129-993E-0B49662A248A}" type="slidenum">
              <a:rPr lang="tr-TR" smtClean="0"/>
              <a:pPr>
                <a:defRPr/>
              </a:pPr>
              <a:t>27</a:t>
            </a:fld>
            <a:endParaRPr lang="tr-TR"/>
          </a:p>
        </p:txBody>
      </p:sp>
      <p:sp>
        <p:nvSpPr>
          <p:cNvPr id="3" name="2 Dikdörtgen"/>
          <p:cNvSpPr/>
          <p:nvPr/>
        </p:nvSpPr>
        <p:spPr>
          <a:xfrm>
            <a:off x="1928664" y="1700809"/>
            <a:ext cx="5976664" cy="461665"/>
          </a:xfrm>
          <a:prstGeom prst="rect">
            <a:avLst/>
          </a:prstGeom>
        </p:spPr>
        <p:txBody>
          <a:bodyPr wrap="square">
            <a:spAutoFit/>
          </a:bodyPr>
          <a:lstStyle/>
          <a:p>
            <a:r>
              <a:rPr lang="tr-TR" sz="2400" b="1" dirty="0" smtClean="0"/>
              <a:t>KADIN HAKLARI</a:t>
            </a:r>
            <a:endParaRPr lang="tr-TR" dirty="0"/>
          </a:p>
        </p:txBody>
      </p:sp>
      <p:sp>
        <p:nvSpPr>
          <p:cNvPr id="4" name="3 Dikdörtgen"/>
          <p:cNvSpPr/>
          <p:nvPr/>
        </p:nvSpPr>
        <p:spPr>
          <a:xfrm>
            <a:off x="2476500" y="-1787812"/>
            <a:ext cx="4953000" cy="10433625"/>
          </a:xfrm>
          <a:prstGeom prst="rect">
            <a:avLst/>
          </a:prstGeom>
        </p:spPr>
        <p:txBody>
          <a:bodyPr>
            <a:spAutoFit/>
          </a:bodyPr>
          <a:lstStyle/>
          <a:p>
            <a:r>
              <a:rPr lang="tr-TR" sz="2400" dirty="0" smtClean="0"/>
              <a:t>İlk insan hakları belgeleri kadın, erkek, çocuk, yetişkin, engelli ve engelsiz ayırımı yapmaksızın eşitlikçi bir temelde insan haklarını kabul etmişlerdir. İHEB birinci madde bu durumu “</a:t>
            </a:r>
            <a:r>
              <a:rPr lang="tr-TR" sz="2400" i="1" dirty="0" smtClean="0"/>
              <a:t>Bütün insanlar onur ve haklar bakımından eşit ve özgür doğarlar</a:t>
            </a:r>
            <a:r>
              <a:rPr lang="tr-TR" sz="2400" dirty="0" smtClean="0"/>
              <a:t> “ diyerek düzenlemektedir. Fakat zamanla uluslararası toplum bu eşitlikçi anlayışın </a:t>
            </a:r>
            <a:r>
              <a:rPr lang="tr-TR" sz="2400" b="1" dirty="0" smtClean="0"/>
              <a:t>dezavantajlı ya da hassas grupların haklarını tam olarak koruyamadığını </a:t>
            </a:r>
            <a:r>
              <a:rPr lang="tr-TR" sz="2400" dirty="0" smtClean="0"/>
              <a:t>fark etmiştir. Bunun için </a:t>
            </a:r>
            <a:r>
              <a:rPr lang="tr-TR" sz="2400" b="1" dirty="0" smtClean="0"/>
              <a:t>kadın hakları, çocuk hakları, azınlık hakları ve engelli hakları </a:t>
            </a:r>
            <a:r>
              <a:rPr lang="tr-TR" sz="2400" dirty="0" smtClean="0"/>
              <a:t>gibi yeni ve özel bir takım insan hakları düzenlemeleri yapmışlar.</a:t>
            </a:r>
          </a:p>
          <a:p>
            <a:r>
              <a:rPr lang="tr-TR" sz="2400" i="1" dirty="0" smtClean="0"/>
              <a:t>Türkiye son yıllarda kadın hakları alanında ciddi bir takım ilerlemeler sağlamasına rağmen </a:t>
            </a:r>
            <a:r>
              <a:rPr lang="tr-TR" sz="2400" b="1" i="1" dirty="0" smtClean="0"/>
              <a:t>ihlallerin toplumda tamamen ortadan kaldırılması mümkün olmamıştır</a:t>
            </a:r>
            <a:r>
              <a:rPr lang="tr-TR" sz="2400" i="1" dirty="0" smtClean="0"/>
              <a:t>.</a:t>
            </a:r>
            <a:r>
              <a:rPr lang="tr-TR" sz="2400" dirty="0" smtClean="0"/>
              <a:t> Bu çerçevede </a:t>
            </a:r>
            <a:r>
              <a:rPr lang="tr-TR" sz="2400" b="1" dirty="0" smtClean="0"/>
              <a:t>Ailenin Korunması ve Kadına Yönelik Şiddetin Ortadan Kaldırılmasına Dair Kanun (2012) </a:t>
            </a:r>
            <a:r>
              <a:rPr lang="tr-TR" sz="2400" dirty="0" smtClean="0"/>
              <a:t>çok önemli bir yasal çerçeve sunmaktadır.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EEB30AAF-DD33-4129-993E-0B49662A248A}" type="slidenum">
              <a:rPr lang="tr-TR" smtClean="0"/>
              <a:pPr>
                <a:defRPr/>
              </a:pPr>
              <a:t>28</a:t>
            </a:fld>
            <a:endParaRPr lang="tr-TR"/>
          </a:p>
        </p:txBody>
      </p:sp>
      <p:sp>
        <p:nvSpPr>
          <p:cNvPr id="3" name="2 Dikdörtgen"/>
          <p:cNvSpPr/>
          <p:nvPr/>
        </p:nvSpPr>
        <p:spPr>
          <a:xfrm>
            <a:off x="1136576" y="1628800"/>
            <a:ext cx="7560840" cy="461665"/>
          </a:xfrm>
          <a:prstGeom prst="rect">
            <a:avLst/>
          </a:prstGeom>
        </p:spPr>
        <p:txBody>
          <a:bodyPr wrap="square">
            <a:spAutoFit/>
          </a:bodyPr>
          <a:lstStyle/>
          <a:p>
            <a:pPr algn="ctr"/>
            <a:r>
              <a:rPr lang="tr-TR" sz="2400" b="1" dirty="0" smtClean="0"/>
              <a:t>İNSAN HAKLARININ KORUNMASI</a:t>
            </a:r>
          </a:p>
        </p:txBody>
      </p:sp>
      <p:sp>
        <p:nvSpPr>
          <p:cNvPr id="4" name="3 Dikdörtgen"/>
          <p:cNvSpPr/>
          <p:nvPr/>
        </p:nvSpPr>
        <p:spPr>
          <a:xfrm>
            <a:off x="1640632" y="2132856"/>
            <a:ext cx="6912768" cy="415498"/>
          </a:xfrm>
          <a:prstGeom prst="rect">
            <a:avLst/>
          </a:prstGeom>
        </p:spPr>
        <p:txBody>
          <a:bodyPr wrap="square">
            <a:spAutoFit/>
          </a:bodyPr>
          <a:lstStyle/>
          <a:p>
            <a:r>
              <a:rPr lang="tr-TR" b="1" dirty="0" smtClean="0"/>
              <a:t>İnsan Hakları ve </a:t>
            </a:r>
            <a:r>
              <a:rPr lang="tr-TR" b="1" dirty="0" smtClean="0">
                <a:solidFill>
                  <a:srgbClr val="FF0000"/>
                </a:solidFill>
              </a:rPr>
              <a:t>Küresel Koruma/BM Rejimi</a:t>
            </a:r>
            <a:endParaRPr lang="tr-TR" dirty="0" smtClean="0">
              <a:solidFill>
                <a:srgbClr val="FF0000"/>
              </a:solidFill>
            </a:endParaRPr>
          </a:p>
        </p:txBody>
      </p:sp>
      <p:graphicFrame>
        <p:nvGraphicFramePr>
          <p:cNvPr id="2050" name="Object 2"/>
          <p:cNvGraphicFramePr>
            <a:graphicFrameLocks noChangeAspect="1"/>
          </p:cNvGraphicFramePr>
          <p:nvPr/>
        </p:nvGraphicFramePr>
        <p:xfrm>
          <a:off x="416496" y="2132856"/>
          <a:ext cx="9145015" cy="4052888"/>
        </p:xfrm>
        <a:graphic>
          <a:graphicData uri="http://schemas.openxmlformats.org/presentationml/2006/ole">
            <p:oleObj spid="_x0000_s2050" name="Çalışma Sayfası" r:id="rId3" imgW="5410155" imgH="3343397" progId="Excel.Sheet.12">
              <p:embed/>
            </p:oleObj>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EEB30AAF-DD33-4129-993E-0B49662A248A}" type="slidenum">
              <a:rPr lang="tr-TR" smtClean="0"/>
              <a:pPr>
                <a:defRPr/>
              </a:pPr>
              <a:t>29</a:t>
            </a:fld>
            <a:endParaRPr lang="tr-TR"/>
          </a:p>
        </p:txBody>
      </p:sp>
      <p:sp>
        <p:nvSpPr>
          <p:cNvPr id="3" name="2 Dikdörtgen"/>
          <p:cNvSpPr/>
          <p:nvPr/>
        </p:nvSpPr>
        <p:spPr>
          <a:xfrm>
            <a:off x="2216696" y="1556792"/>
            <a:ext cx="4824536" cy="461665"/>
          </a:xfrm>
          <a:prstGeom prst="rect">
            <a:avLst/>
          </a:prstGeom>
        </p:spPr>
        <p:txBody>
          <a:bodyPr wrap="square">
            <a:spAutoFit/>
          </a:bodyPr>
          <a:lstStyle/>
          <a:p>
            <a:r>
              <a:rPr lang="tr-TR" sz="2400" b="1" dirty="0" smtClean="0"/>
              <a:t>KADIN HAKLARI</a:t>
            </a:r>
            <a:endParaRPr lang="tr-TR" dirty="0"/>
          </a:p>
        </p:txBody>
      </p:sp>
      <p:sp>
        <p:nvSpPr>
          <p:cNvPr id="4" name="3 Dikdörtgen"/>
          <p:cNvSpPr/>
          <p:nvPr/>
        </p:nvSpPr>
        <p:spPr>
          <a:xfrm rot="10800000" flipV="1">
            <a:off x="1064568" y="1818203"/>
            <a:ext cx="8064896" cy="3693319"/>
          </a:xfrm>
          <a:prstGeom prst="rect">
            <a:avLst/>
          </a:prstGeom>
        </p:spPr>
        <p:txBody>
          <a:bodyPr wrap="square">
            <a:spAutoFit/>
          </a:bodyPr>
          <a:lstStyle/>
          <a:p>
            <a:r>
              <a:rPr lang="tr-TR" sz="1800" dirty="0" smtClean="0"/>
              <a:t>İlk insan hakları belgeleri kadın, erkek, çocuk, yetişkin, engelli ve engelsiz ayırımı yapmaksızın eşitlikçi bir temelde insan haklarını kabul etmişlerdir. İHEB birinci madde bu durumu “</a:t>
            </a:r>
            <a:r>
              <a:rPr lang="tr-TR" sz="1800" i="1" dirty="0" smtClean="0"/>
              <a:t>Bütün insanlar onur ve haklar bakımından eşit ve özgür doğarlar</a:t>
            </a:r>
            <a:r>
              <a:rPr lang="tr-TR" sz="1800" dirty="0" smtClean="0"/>
              <a:t> “ diyerek düzenlemektedir. Fakat zamanla uluslararası toplum bu eşitlikçi anlayışın </a:t>
            </a:r>
            <a:r>
              <a:rPr lang="tr-TR" sz="1800" b="1" dirty="0" smtClean="0"/>
              <a:t>dezavantajlı ya da hassas grupların haklarını tam olarak koruyamadığını </a:t>
            </a:r>
            <a:r>
              <a:rPr lang="tr-TR" sz="1800" dirty="0" smtClean="0"/>
              <a:t>fark etmiştir. Bunun için </a:t>
            </a:r>
            <a:r>
              <a:rPr lang="tr-TR" sz="1800" b="1" dirty="0" smtClean="0"/>
              <a:t>kadın hakları, çocuk hakları, azınlık hakları ve engelli hakları </a:t>
            </a:r>
            <a:r>
              <a:rPr lang="tr-TR" sz="1800" dirty="0" smtClean="0"/>
              <a:t>gibi yeni ve özel bir takım insan hakları düzenlemeleri yapmışlar.</a:t>
            </a:r>
          </a:p>
          <a:p>
            <a:r>
              <a:rPr lang="tr-TR" sz="1800" i="1" dirty="0" smtClean="0"/>
              <a:t>Türkiye son yıllarda kadın hakları alanında ciddi bir takım ilerlemeler sağlamasına rağmen </a:t>
            </a:r>
            <a:r>
              <a:rPr lang="tr-TR" sz="1800" b="1" i="1" dirty="0" smtClean="0"/>
              <a:t>ihlallerin toplumda tamamen ortadan kaldırılması mümkün olmamıştır</a:t>
            </a:r>
            <a:r>
              <a:rPr lang="tr-TR" sz="1800" i="1" dirty="0" smtClean="0"/>
              <a:t>.</a:t>
            </a:r>
            <a:r>
              <a:rPr lang="tr-TR" sz="1800" dirty="0" smtClean="0"/>
              <a:t> Bu çerçevede </a:t>
            </a:r>
            <a:r>
              <a:rPr lang="tr-TR" sz="1800" b="1" dirty="0" smtClean="0"/>
              <a:t>Ailenin Korunması ve Kadına Yönelik Şiddetin Ortadan Kaldırılmasına Dair Kanun (2012) </a:t>
            </a:r>
            <a:r>
              <a:rPr lang="tr-TR" sz="1800" dirty="0" smtClean="0"/>
              <a:t>çok önemli bir yasal çerçeve sunmaktadır.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İçerik Yer Tutucusu"/>
          <p:cNvSpPr>
            <a:spLocks noGrp="1"/>
          </p:cNvSpPr>
          <p:nvPr>
            <p:ph idx="1"/>
          </p:nvPr>
        </p:nvSpPr>
        <p:spPr/>
        <p:txBody>
          <a:bodyPr/>
          <a:lstStyle/>
          <a:p>
            <a:pPr algn="ctr"/>
            <a:endParaRPr lang="tr-TR" sz="4000" b="1" dirty="0" smtClean="0">
              <a:latin typeface="Times New Roman" pitchFamily="18" charset="0"/>
              <a:cs typeface="Times New Roman" pitchFamily="18" charset="0"/>
            </a:endParaRPr>
          </a:p>
          <a:p>
            <a:pPr algn="ctr">
              <a:buNone/>
            </a:pPr>
            <a:endParaRPr lang="tr-TR" sz="4000" b="1" dirty="0" smtClean="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p:txBody>
          <a:bodyPr/>
          <a:lstStyle/>
          <a:p>
            <a:pPr>
              <a:defRPr/>
            </a:pPr>
            <a:fld id="{1817B6AE-12E8-45F1-8577-FC65C5BDCD13}" type="slidenum">
              <a:rPr lang="tr-TR"/>
              <a:pPr>
                <a:defRPr/>
              </a:pPr>
              <a:t>3</a:t>
            </a:fld>
            <a:endParaRPr lang="tr-TR"/>
          </a:p>
        </p:txBody>
      </p:sp>
      <p:sp>
        <p:nvSpPr>
          <p:cNvPr id="5" name="4 Dikdörtgen"/>
          <p:cNvSpPr/>
          <p:nvPr/>
        </p:nvSpPr>
        <p:spPr>
          <a:xfrm>
            <a:off x="1568624" y="1988840"/>
            <a:ext cx="6480720" cy="3046988"/>
          </a:xfrm>
          <a:prstGeom prst="rect">
            <a:avLst/>
          </a:prstGeom>
        </p:spPr>
        <p:txBody>
          <a:bodyPr wrap="square">
            <a:spAutoFit/>
          </a:bodyPr>
          <a:lstStyle/>
          <a:p>
            <a:pPr algn="ctr"/>
            <a:r>
              <a:rPr lang="tr-TR" sz="9600" b="1" kern="10" dirty="0" smtClean="0">
                <a:ln w="9525">
                  <a:noFill/>
                  <a:round/>
                  <a:headEnd/>
                  <a:tailEnd/>
                </a:ln>
                <a:solidFill>
                  <a:srgbClr val="800080"/>
                </a:solidFill>
                <a:effectLst>
                  <a:outerShdw dist="35921" dir="2700000" algn="ctr" rotWithShape="0">
                    <a:srgbClr val="C0C0C0">
                      <a:alpha val="80000"/>
                    </a:srgbClr>
                  </a:outerShdw>
                </a:effectLst>
                <a:latin typeface="Impact"/>
              </a:rPr>
              <a:t>İNSAN HAKLARI</a:t>
            </a:r>
            <a:endParaRPr lang="tr-TR" sz="9600" b="1" kern="10" dirty="0">
              <a:ln w="9525">
                <a:noFill/>
                <a:round/>
                <a:headEnd/>
                <a:tailEnd/>
              </a:ln>
              <a:solidFill>
                <a:srgbClr val="800080"/>
              </a:solidFill>
              <a:effectLst>
                <a:outerShdw dist="35921" dir="2700000" algn="ctr" rotWithShape="0">
                  <a:srgbClr val="C0C0C0">
                    <a:alpha val="80000"/>
                  </a:srgbClr>
                </a:outerShdw>
              </a:effectLst>
              <a:latin typeface="Impac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EEB30AAF-DD33-4129-993E-0B49662A248A}" type="slidenum">
              <a:rPr lang="tr-TR" smtClean="0"/>
              <a:pPr>
                <a:defRPr/>
              </a:pPr>
              <a:t>30</a:t>
            </a:fld>
            <a:endParaRPr lang="tr-TR"/>
          </a:p>
        </p:txBody>
      </p:sp>
      <p:sp>
        <p:nvSpPr>
          <p:cNvPr id="3" name="2 Dikdörtgen"/>
          <p:cNvSpPr/>
          <p:nvPr/>
        </p:nvSpPr>
        <p:spPr>
          <a:xfrm>
            <a:off x="1928664" y="1628800"/>
            <a:ext cx="6264696" cy="461665"/>
          </a:xfrm>
          <a:prstGeom prst="rect">
            <a:avLst/>
          </a:prstGeom>
        </p:spPr>
        <p:txBody>
          <a:bodyPr wrap="square">
            <a:spAutoFit/>
          </a:bodyPr>
          <a:lstStyle/>
          <a:p>
            <a:r>
              <a:rPr lang="tr-TR" sz="2400" b="1" dirty="0" smtClean="0"/>
              <a:t>ÇOCUK HAKLARI</a:t>
            </a:r>
            <a:endParaRPr lang="tr-TR" dirty="0"/>
          </a:p>
        </p:txBody>
      </p:sp>
      <p:sp>
        <p:nvSpPr>
          <p:cNvPr id="4" name="3 Dikdörtgen"/>
          <p:cNvSpPr/>
          <p:nvPr/>
        </p:nvSpPr>
        <p:spPr>
          <a:xfrm>
            <a:off x="632520" y="2132856"/>
            <a:ext cx="8352928" cy="4401205"/>
          </a:xfrm>
          <a:prstGeom prst="rect">
            <a:avLst/>
          </a:prstGeom>
        </p:spPr>
        <p:txBody>
          <a:bodyPr wrap="square">
            <a:spAutoFit/>
          </a:bodyPr>
          <a:lstStyle/>
          <a:p>
            <a:pPr lvl="0">
              <a:buNone/>
            </a:pPr>
            <a:r>
              <a:rPr lang="tr-TR" sz="2000" dirty="0" smtClean="0"/>
              <a:t>Çocuklar, </a:t>
            </a:r>
            <a:r>
              <a:rPr lang="tr-TR" sz="2000" b="1" dirty="0" smtClean="0"/>
              <a:t>insan haklarının korunmaya en fazla ihtiyaç duyduğu grupların başında </a:t>
            </a:r>
            <a:r>
              <a:rPr lang="tr-TR" sz="2000" dirty="0" smtClean="0"/>
              <a:t>gelir. Son yüzyılda çocuklar sosyolojik olarak da toplumda giderek daha önemsenen ve korunmasına titizlikle eğilen bir grup haline gelmiştir.</a:t>
            </a:r>
          </a:p>
          <a:p>
            <a:pPr>
              <a:buNone/>
            </a:pPr>
            <a:r>
              <a:rPr lang="tr-TR" sz="2000" dirty="0" smtClean="0"/>
              <a:t>Çocuk haklarıyla ilgili </a:t>
            </a:r>
            <a:r>
              <a:rPr lang="tr-TR" sz="2000" b="1" dirty="0" smtClean="0"/>
              <a:t>ilk belge 1924’te Milletler Cemiyeti’nin kabul ettiği Çocuk Hakları Beyannamesi</a:t>
            </a:r>
            <a:r>
              <a:rPr lang="tr-TR" sz="2000" dirty="0" smtClean="0"/>
              <a:t>’dir. Daha sonra 1959 yılında BM Çocuk Hakları Beyannamesi, </a:t>
            </a:r>
            <a:r>
              <a:rPr lang="tr-TR" sz="2000" b="1" dirty="0" smtClean="0"/>
              <a:t>1989 BM Çocuk Hakları Sözleşmesi </a:t>
            </a:r>
            <a:r>
              <a:rPr lang="tr-TR" sz="2000" dirty="0" smtClean="0"/>
              <a:t>ve 1996 Avrupa Konseyi Çocuk Hakları Sözleşmesi’dir.</a:t>
            </a:r>
          </a:p>
          <a:p>
            <a:pPr>
              <a:buNone/>
            </a:pPr>
            <a:r>
              <a:rPr lang="tr-TR" sz="2000" dirty="0" smtClean="0"/>
              <a:t>Sözleşmenin kabulünün 10. yılında “</a:t>
            </a:r>
            <a:r>
              <a:rPr lang="tr-TR" sz="2000" i="1" dirty="0" smtClean="0"/>
              <a:t>Çocuklar İçin Çocuklarla Bir Avrupa İnşa Etmek</a:t>
            </a:r>
            <a:r>
              <a:rPr lang="tr-TR" sz="2000" dirty="0" smtClean="0"/>
              <a:t>” isimli bir programla çocuk haklarına verdiği önemi daha da ileri taşımıştır. Bütün bu uluslararası çabaya rağmen </a:t>
            </a:r>
            <a:r>
              <a:rPr lang="tr-TR" sz="2000" b="1" dirty="0" smtClean="0"/>
              <a:t>Avrupa’da bile çocukların ciddi insan hakları ihlalleri</a:t>
            </a:r>
            <a:r>
              <a:rPr lang="tr-TR" sz="2000" dirty="0" smtClean="0"/>
              <a:t>yle karşılaştıkları bir gerçektir. Diğer insan hakları gibi çocuk hakları da sadece </a:t>
            </a:r>
            <a:r>
              <a:rPr lang="tr-TR" sz="2000" b="1" dirty="0" smtClean="0"/>
              <a:t>hukuki düzenlemelerle değil, zihinsel ve kültürel dönüşümle</a:t>
            </a:r>
            <a:r>
              <a:rPr lang="tr-TR" sz="2000" dirty="0" smtClean="0"/>
              <a:t> mümkündür.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EEB30AAF-DD33-4129-993E-0B49662A248A}" type="slidenum">
              <a:rPr lang="tr-TR" smtClean="0"/>
              <a:pPr>
                <a:defRPr/>
              </a:pPr>
              <a:t>31</a:t>
            </a:fld>
            <a:endParaRPr lang="tr-TR"/>
          </a:p>
        </p:txBody>
      </p:sp>
      <p:sp>
        <p:nvSpPr>
          <p:cNvPr id="3" name="2 Dikdörtgen"/>
          <p:cNvSpPr/>
          <p:nvPr/>
        </p:nvSpPr>
        <p:spPr>
          <a:xfrm>
            <a:off x="776536" y="1628800"/>
            <a:ext cx="7416824" cy="461665"/>
          </a:xfrm>
          <a:prstGeom prst="rect">
            <a:avLst/>
          </a:prstGeom>
        </p:spPr>
        <p:txBody>
          <a:bodyPr wrap="square">
            <a:spAutoFit/>
          </a:bodyPr>
          <a:lstStyle/>
          <a:p>
            <a:r>
              <a:rPr lang="tr-TR" sz="2400" b="1" dirty="0" smtClean="0"/>
              <a:t>ENGELLİ HAKLARI</a:t>
            </a:r>
            <a:endParaRPr lang="tr-TR" dirty="0"/>
          </a:p>
        </p:txBody>
      </p:sp>
      <p:sp>
        <p:nvSpPr>
          <p:cNvPr id="4" name="3 Dikdörtgen"/>
          <p:cNvSpPr/>
          <p:nvPr/>
        </p:nvSpPr>
        <p:spPr>
          <a:xfrm>
            <a:off x="920552" y="2348879"/>
            <a:ext cx="7992888" cy="4093428"/>
          </a:xfrm>
          <a:prstGeom prst="rect">
            <a:avLst/>
          </a:prstGeom>
        </p:spPr>
        <p:txBody>
          <a:bodyPr wrap="square">
            <a:spAutoFit/>
          </a:bodyPr>
          <a:lstStyle/>
          <a:p>
            <a:pPr>
              <a:buNone/>
            </a:pPr>
            <a:r>
              <a:rPr lang="tr-TR" sz="2000" dirty="0" smtClean="0"/>
              <a:t>İnsanlar fiziksel, zihinsel ya </a:t>
            </a:r>
            <a:r>
              <a:rPr lang="tr-TR" sz="2000" b="1" dirty="0" smtClean="0"/>
              <a:t>n Sözleşme, 13 Aralık 2006 tarihinde </a:t>
            </a:r>
            <a:r>
              <a:rPr lang="tr-TR" sz="2000" dirty="0" smtClean="0"/>
              <a:t>BM Genel Kurulu’nda kabul edildi.  Sözleşme genel ilkeleri, engellilerin haklarını ve taraf devletlerin yükümlülüklerini </a:t>
            </a:r>
            <a:r>
              <a:rPr lang="tr-TR" sz="2000" dirty="0" err="1" smtClean="0"/>
              <a:t>düzenlemekteda</a:t>
            </a:r>
            <a:r>
              <a:rPr lang="tr-TR" sz="2000" dirty="0" smtClean="0"/>
              <a:t> duygusal rahatsızlık, yüzünden, tıbbi koşullar ya da zihinsel hastalıklardan dolayı engelli olabilir.</a:t>
            </a:r>
          </a:p>
          <a:p>
            <a:r>
              <a:rPr lang="tr-TR" sz="2000" i="1" dirty="0" smtClean="0"/>
              <a:t>9 Aralık 1975 tarihli Engelli Hakları Bildirisi, engelli kişilerin topluma üretken bireyler olarak katılmaları konusunda olduğu kadar, toplumun engellilere karşı yükümlülüklerini de saptamaktır.</a:t>
            </a:r>
            <a:r>
              <a:rPr lang="tr-TR" sz="2000" dirty="0" smtClean="0"/>
              <a:t>  </a:t>
            </a:r>
            <a:r>
              <a:rPr lang="tr-TR" sz="2000" b="1" dirty="0" smtClean="0"/>
              <a:t>Müzakereleri 2000 yılında başlayan Engellilerin Haklarına İlişki</a:t>
            </a:r>
            <a:r>
              <a:rPr lang="tr-TR" sz="2000" dirty="0" smtClean="0"/>
              <a:t>dir.</a:t>
            </a:r>
          </a:p>
          <a:p>
            <a:r>
              <a:rPr lang="tr-TR" sz="2000" dirty="0" smtClean="0"/>
              <a:t>Ülkemizde okuryazarlığı olmayan ve eğitim seviyesi düşük bir engelli kitlesi mevcuttur. Örneğin . </a:t>
            </a:r>
            <a:r>
              <a:rPr lang="tr-TR" sz="2000" b="1" dirty="0" smtClean="0"/>
              <a:t>Engellilerin % 41’i ile süreğen hastalığı olanların yaklaşık % 47,1’i ilkokul mezunudur</a:t>
            </a:r>
            <a:r>
              <a:rPr lang="tr-TR" sz="2000" dirty="0" smtClean="0"/>
              <a:t>. İnsan hakları bakımından bu büyük bir sorundur.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EEB30AAF-DD33-4129-993E-0B49662A248A}" type="slidenum">
              <a:rPr lang="tr-TR" smtClean="0"/>
              <a:pPr>
                <a:defRPr/>
              </a:pPr>
              <a:t>32</a:t>
            </a:fld>
            <a:endParaRPr lang="tr-TR"/>
          </a:p>
        </p:txBody>
      </p:sp>
      <p:sp>
        <p:nvSpPr>
          <p:cNvPr id="3" name="2 Dikdörtgen"/>
          <p:cNvSpPr/>
          <p:nvPr/>
        </p:nvSpPr>
        <p:spPr>
          <a:xfrm>
            <a:off x="848544" y="1905506"/>
            <a:ext cx="8136904" cy="3416320"/>
          </a:xfrm>
          <a:prstGeom prst="rect">
            <a:avLst/>
          </a:prstGeom>
        </p:spPr>
        <p:txBody>
          <a:bodyPr wrap="square">
            <a:spAutoFit/>
          </a:bodyPr>
          <a:lstStyle/>
          <a:p>
            <a:r>
              <a:rPr lang="tr-TR" sz="3600" dirty="0" smtClean="0"/>
              <a:t>HAK KUTSALDIR.</a:t>
            </a:r>
            <a:br>
              <a:rPr lang="tr-TR" sz="3600" dirty="0" smtClean="0"/>
            </a:br>
            <a:r>
              <a:rPr lang="tr-TR" sz="3600" dirty="0" smtClean="0"/>
              <a:t>HAKKIN KORUNMASINA ÇALIŞMAK DA ÖDEVLERİN EN KUTSALIDIR.</a:t>
            </a:r>
            <a:br>
              <a:rPr lang="tr-TR" sz="3600" dirty="0" smtClean="0"/>
            </a:br>
            <a:r>
              <a:rPr lang="tr-TR" sz="3600" dirty="0" smtClean="0"/>
              <a:t>HAK VE ADALETİN BULUNMADIĞI BİR YERDE HÜRRİYET VE DEMOKRASİ VARDIR DENEMEZ.</a:t>
            </a:r>
            <a:endParaRPr lang="tr-TR" sz="3600" dirty="0"/>
          </a:p>
        </p:txBody>
      </p:sp>
      <p:sp>
        <p:nvSpPr>
          <p:cNvPr id="4" name="3 Dikdörtgen"/>
          <p:cNvSpPr/>
          <p:nvPr/>
        </p:nvSpPr>
        <p:spPr>
          <a:xfrm rot="10800000" flipV="1">
            <a:off x="2877656" y="5506491"/>
            <a:ext cx="4150688" cy="461665"/>
          </a:xfrm>
          <a:prstGeom prst="rect">
            <a:avLst/>
          </a:prstGeom>
        </p:spPr>
        <p:txBody>
          <a:bodyPr wrap="square">
            <a:spAutoFit/>
          </a:bodyPr>
          <a:lstStyle/>
          <a:p>
            <a:r>
              <a:rPr lang="tr-TR" altLang="tr-TR" sz="2400" dirty="0" smtClean="0"/>
              <a:t>MUSTAFA KEMAL ATATÜRK</a:t>
            </a:r>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EEB30AAF-DD33-4129-993E-0B49662A248A}" type="slidenum">
              <a:rPr lang="tr-TR" smtClean="0"/>
              <a:pPr>
                <a:defRPr/>
              </a:pPr>
              <a:t>33</a:t>
            </a:fld>
            <a:endParaRPr lang="tr-TR"/>
          </a:p>
        </p:txBody>
      </p:sp>
      <p:sp>
        <p:nvSpPr>
          <p:cNvPr id="3" name="2 Dikdörtgen"/>
          <p:cNvSpPr/>
          <p:nvPr/>
        </p:nvSpPr>
        <p:spPr>
          <a:xfrm>
            <a:off x="1856656" y="2132856"/>
            <a:ext cx="5544615" cy="830997"/>
          </a:xfrm>
          <a:prstGeom prst="rect">
            <a:avLst/>
          </a:prstGeom>
        </p:spPr>
        <p:txBody>
          <a:bodyPr wrap="square">
            <a:spAutoFit/>
          </a:bodyPr>
          <a:lstStyle/>
          <a:p>
            <a:r>
              <a:rPr lang="tr-TR" sz="4800" dirty="0" smtClean="0"/>
              <a:t>TEŞEKKÜRLER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EEB30AAF-DD33-4129-993E-0B49662A248A}" type="slidenum">
              <a:rPr lang="tr-TR" smtClean="0"/>
              <a:pPr>
                <a:defRPr/>
              </a:pPr>
              <a:t>4</a:t>
            </a:fld>
            <a:endParaRPr lang="tr-TR"/>
          </a:p>
        </p:txBody>
      </p:sp>
      <p:pic>
        <p:nvPicPr>
          <p:cNvPr id="44034" name="Picture 2" descr="C:\Users\goz\Desktop\R1.jpg"/>
          <p:cNvPicPr>
            <a:picLocks noChangeAspect="1" noChangeArrowheads="1"/>
          </p:cNvPicPr>
          <p:nvPr/>
        </p:nvPicPr>
        <p:blipFill>
          <a:blip r:embed="rId2" cstate="print"/>
          <a:srcRect/>
          <a:stretch>
            <a:fillRect/>
          </a:stretch>
        </p:blipFill>
        <p:spPr bwMode="auto">
          <a:xfrm>
            <a:off x="992560" y="1628800"/>
            <a:ext cx="3888431" cy="4032448"/>
          </a:xfrm>
          <a:prstGeom prst="rect">
            <a:avLst/>
          </a:prstGeom>
          <a:noFill/>
        </p:spPr>
      </p:pic>
      <p:pic>
        <p:nvPicPr>
          <p:cNvPr id="44035" name="Picture 3" descr="C:\Users\goz\Desktop\R2.jpg"/>
          <p:cNvPicPr>
            <a:picLocks noChangeAspect="1" noChangeArrowheads="1"/>
          </p:cNvPicPr>
          <p:nvPr/>
        </p:nvPicPr>
        <p:blipFill>
          <a:blip r:embed="rId3" cstate="print"/>
          <a:srcRect/>
          <a:stretch>
            <a:fillRect/>
          </a:stretch>
        </p:blipFill>
        <p:spPr bwMode="auto">
          <a:xfrm>
            <a:off x="5313040" y="1700808"/>
            <a:ext cx="3888432" cy="388843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EEB30AAF-DD33-4129-993E-0B49662A248A}" type="slidenum">
              <a:rPr lang="tr-TR" smtClean="0"/>
              <a:pPr>
                <a:defRPr/>
              </a:pPr>
              <a:t>5</a:t>
            </a:fld>
            <a:endParaRPr lang="tr-TR"/>
          </a:p>
        </p:txBody>
      </p:sp>
      <p:pic>
        <p:nvPicPr>
          <p:cNvPr id="45058" name="Picture 2" descr="C:\Users\goz\Desktop\multeci-2.jpg"/>
          <p:cNvPicPr>
            <a:picLocks noChangeAspect="1" noChangeArrowheads="1"/>
          </p:cNvPicPr>
          <p:nvPr/>
        </p:nvPicPr>
        <p:blipFill>
          <a:blip r:embed="rId2" cstate="print"/>
          <a:srcRect/>
          <a:stretch>
            <a:fillRect/>
          </a:stretch>
        </p:blipFill>
        <p:spPr bwMode="auto">
          <a:xfrm>
            <a:off x="381000" y="1412776"/>
            <a:ext cx="9144000" cy="475252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EEB30AAF-DD33-4129-993E-0B49662A248A}" type="slidenum">
              <a:rPr lang="tr-TR" smtClean="0"/>
              <a:pPr>
                <a:defRPr/>
              </a:pPr>
              <a:t>6</a:t>
            </a:fld>
            <a:endParaRPr lang="tr-TR"/>
          </a:p>
        </p:txBody>
      </p:sp>
      <p:sp>
        <p:nvSpPr>
          <p:cNvPr id="5" name="4 Dikdörtgen"/>
          <p:cNvSpPr/>
          <p:nvPr/>
        </p:nvSpPr>
        <p:spPr>
          <a:xfrm>
            <a:off x="848544" y="1314574"/>
            <a:ext cx="8208912" cy="4228850"/>
          </a:xfrm>
          <a:prstGeom prst="rect">
            <a:avLst/>
          </a:prstGeom>
        </p:spPr>
        <p:txBody>
          <a:bodyPr wrap="square">
            <a:spAutoFit/>
          </a:bodyPr>
          <a:lstStyle/>
          <a:p>
            <a:pPr marL="274320" indent="-274320" algn="just" eaLnBrk="1" fontAlgn="auto" hangingPunct="1">
              <a:lnSpc>
                <a:spcPct val="80000"/>
              </a:lnSpc>
              <a:spcAft>
                <a:spcPts val="0"/>
              </a:spcAft>
              <a:buClr>
                <a:schemeClr val="accent3"/>
              </a:buClr>
              <a:buFont typeface="Wingdings 2"/>
              <a:buChar char=""/>
              <a:defRPr/>
            </a:pPr>
            <a:r>
              <a:rPr lang="tr-TR" sz="2800" dirty="0" smtClean="0"/>
              <a:t>İnsanın salt insan olması nedeniyle öznesi olduğu, onun tüm yönleriyle kişiliğini ve değerini korumayı ve  bunları geliştirmeyi amaçlayan evrensel ilke ve kurallar bütününe </a:t>
            </a:r>
            <a:r>
              <a:rPr lang="tr-TR" sz="2800" b="1" dirty="0" smtClean="0">
                <a:solidFill>
                  <a:srgbClr val="00CCFF"/>
                </a:solidFill>
                <a:effectLst>
                  <a:outerShdw blurRad="38100" dist="38100" dir="2700000" algn="tl">
                    <a:srgbClr val="000000"/>
                  </a:outerShdw>
                </a:effectLst>
              </a:rPr>
              <a:t>insan hakları</a:t>
            </a:r>
            <a:r>
              <a:rPr lang="tr-TR" sz="2800" dirty="0" smtClean="0"/>
              <a:t> denir.</a:t>
            </a:r>
          </a:p>
          <a:p>
            <a:pPr marL="274320" indent="-274320" algn="just" eaLnBrk="1" fontAlgn="auto" hangingPunct="1">
              <a:lnSpc>
                <a:spcPct val="80000"/>
              </a:lnSpc>
              <a:spcAft>
                <a:spcPts val="0"/>
              </a:spcAft>
              <a:buClr>
                <a:schemeClr val="accent3"/>
              </a:buClr>
              <a:buFont typeface="Wingdings 2"/>
              <a:buChar char=""/>
              <a:defRPr/>
            </a:pPr>
            <a:r>
              <a:rPr lang="tr-TR" sz="2800" dirty="0" smtClean="0"/>
              <a:t>İnsan hakları insanın sahip olduğu haklar değil, insanın sahip  olması gereken haklardır.</a:t>
            </a:r>
          </a:p>
          <a:p>
            <a:pPr marL="274320" indent="-274320" algn="just" eaLnBrk="1" fontAlgn="auto" hangingPunct="1">
              <a:lnSpc>
                <a:spcPct val="80000"/>
              </a:lnSpc>
              <a:spcAft>
                <a:spcPts val="0"/>
              </a:spcAft>
              <a:buClr>
                <a:schemeClr val="accent3"/>
              </a:buClr>
              <a:buFont typeface="Wingdings 2"/>
              <a:buChar char=""/>
              <a:defRPr/>
            </a:pPr>
            <a:r>
              <a:rPr lang="tr-TR" sz="2800" dirty="0" smtClean="0"/>
              <a:t>İnsan hakları yazılı hukukun dışındaki ve üstündeki haklardır.</a:t>
            </a:r>
          </a:p>
          <a:p>
            <a:pPr marL="274320" indent="-274320" algn="just" eaLnBrk="1" fontAlgn="auto" hangingPunct="1">
              <a:lnSpc>
                <a:spcPct val="80000"/>
              </a:lnSpc>
              <a:spcAft>
                <a:spcPts val="0"/>
              </a:spcAft>
              <a:buClr>
                <a:schemeClr val="accent3"/>
              </a:buClr>
              <a:buFont typeface="Wingdings 2"/>
              <a:buChar char=""/>
              <a:defRPr/>
            </a:pPr>
            <a:r>
              <a:rPr lang="tr-TR" sz="2800" dirty="0" smtClean="0"/>
              <a:t>İnsan hakları; tüm insanlığın ortak değerleri, erişmeyi amaçladığı ortak ülkülerdir.</a:t>
            </a:r>
          </a:p>
          <a:p>
            <a:pPr marL="274320" indent="-274320" algn="just" eaLnBrk="1" fontAlgn="auto" hangingPunct="1">
              <a:lnSpc>
                <a:spcPct val="80000"/>
              </a:lnSpc>
              <a:spcAft>
                <a:spcPts val="0"/>
              </a:spcAft>
              <a:buClr>
                <a:schemeClr val="accent3"/>
              </a:buClr>
              <a:defRPr/>
            </a:pPr>
            <a:endParaRPr lang="tr-TR" sz="28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4 Altbilgi Yer Tutucusu"/>
          <p:cNvSpPr>
            <a:spLocks noGrp="1"/>
          </p:cNvSpPr>
          <p:nvPr>
            <p:ph type="ftr" sz="quarter" idx="11"/>
          </p:nvPr>
        </p:nvSpPr>
        <p:spPr/>
        <p:txBody>
          <a:bodyPr/>
          <a:lstStyle/>
          <a:p>
            <a:r>
              <a:rPr lang="tr-TR"/>
              <a:t>www.gumushaneram.gov.tr</a:t>
            </a:r>
          </a:p>
        </p:txBody>
      </p:sp>
      <p:sp>
        <p:nvSpPr>
          <p:cNvPr id="75782" name="Rectangle 6"/>
          <p:cNvSpPr>
            <a:spLocks noGrp="1" noChangeArrowheads="1"/>
          </p:cNvSpPr>
          <p:nvPr>
            <p:ph type="body" idx="1"/>
          </p:nvPr>
        </p:nvSpPr>
        <p:spPr/>
        <p:txBody>
          <a:bodyPr/>
          <a:lstStyle/>
          <a:p>
            <a:r>
              <a:rPr lang="tr-TR" sz="4000" dirty="0"/>
              <a:t>BİRLEŞMİŞ MİLLETLER GENEL KURULU,10 ARALIK 1948 YILINDA İNSAN HAKLARI EVRENSEL BİLDİRİSİNİ KABUL </a:t>
            </a:r>
            <a:r>
              <a:rPr lang="tr-TR" sz="4000" dirty="0" smtClean="0"/>
              <a:t>ETMİŞTİR.BU TARİHTEN  İTİBAREN  HER YIL 10 ARALIKİLE  BAŞLAYAN HAFTA İNSAN HAKLARI HAFTASI OLARAK KUTLANIR.</a:t>
            </a:r>
            <a:endParaRPr lang="tr-TR" sz="4000" dirty="0"/>
          </a:p>
          <a:p>
            <a:pPr>
              <a:buFontTx/>
              <a:buNone/>
            </a:pPr>
            <a:endParaRPr lang="tr-TR" sz="40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5782">
                                            <p:txEl>
                                              <p:pRg st="0" end="0"/>
                                            </p:txEl>
                                          </p:spTgt>
                                        </p:tgtEl>
                                        <p:attrNameLst>
                                          <p:attrName>style.visibility</p:attrName>
                                        </p:attrNameLst>
                                      </p:cBhvr>
                                      <p:to>
                                        <p:strVal val="visible"/>
                                      </p:to>
                                    </p:set>
                                    <p:animEffect transition="in" filter="fade">
                                      <p:cBhvr>
                                        <p:cTn id="7" dur="1000"/>
                                        <p:tgtEl>
                                          <p:spTgt spid="75782">
                                            <p:txEl>
                                              <p:pRg st="0" end="0"/>
                                            </p:txEl>
                                          </p:spTgt>
                                        </p:tgtEl>
                                      </p:cBhvr>
                                    </p:animEffect>
                                    <p:anim calcmode="lin" valueType="num">
                                      <p:cBhvr>
                                        <p:cTn id="8" dur="1000" fill="hold"/>
                                        <p:tgtEl>
                                          <p:spTgt spid="75782">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7578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578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EEB30AAF-DD33-4129-993E-0B49662A248A}" type="slidenum">
              <a:rPr lang="tr-TR" smtClean="0"/>
              <a:pPr>
                <a:defRPr/>
              </a:pPr>
              <a:t>8</a:t>
            </a:fld>
            <a:endParaRPr lang="tr-TR"/>
          </a:p>
        </p:txBody>
      </p:sp>
      <p:sp>
        <p:nvSpPr>
          <p:cNvPr id="3" name="2 Dikdörtgen"/>
          <p:cNvSpPr/>
          <p:nvPr/>
        </p:nvSpPr>
        <p:spPr>
          <a:xfrm>
            <a:off x="2848898" y="1556792"/>
            <a:ext cx="4208203" cy="461665"/>
          </a:xfrm>
          <a:prstGeom prst="rect">
            <a:avLst/>
          </a:prstGeom>
        </p:spPr>
        <p:txBody>
          <a:bodyPr wrap="square">
            <a:spAutoFit/>
          </a:bodyPr>
          <a:lstStyle/>
          <a:p>
            <a:r>
              <a:rPr lang="tr-TR" sz="2400" dirty="0" smtClean="0"/>
              <a:t>a)İnsan Haklarının Özellikleri;</a:t>
            </a:r>
            <a:endParaRPr lang="tr-TR" sz="2400" dirty="0"/>
          </a:p>
        </p:txBody>
      </p:sp>
      <p:sp>
        <p:nvSpPr>
          <p:cNvPr id="4" name="3 Dikdörtgen"/>
          <p:cNvSpPr/>
          <p:nvPr/>
        </p:nvSpPr>
        <p:spPr>
          <a:xfrm>
            <a:off x="1136576" y="2060848"/>
            <a:ext cx="6984776" cy="3342453"/>
          </a:xfrm>
          <a:prstGeom prst="rect">
            <a:avLst/>
          </a:prstGeom>
        </p:spPr>
        <p:txBody>
          <a:bodyPr wrap="square">
            <a:spAutoFit/>
          </a:bodyPr>
          <a:lstStyle/>
          <a:p>
            <a:pPr marL="609600" indent="-609600" algn="just" eaLnBrk="1" fontAlgn="auto" hangingPunct="1">
              <a:lnSpc>
                <a:spcPct val="80000"/>
              </a:lnSpc>
              <a:spcAft>
                <a:spcPts val="0"/>
              </a:spcAft>
              <a:buClr>
                <a:schemeClr val="accent3"/>
              </a:buClr>
              <a:buFont typeface="Wingdings" pitchFamily="2" charset="2"/>
              <a:buAutoNum type="arabicPeriod"/>
              <a:defRPr/>
            </a:pPr>
            <a:r>
              <a:rPr lang="tr-TR" sz="4400" dirty="0" smtClean="0">
                <a:effectLst>
                  <a:outerShdw blurRad="38100" dist="38100" dir="2700000" algn="tl">
                    <a:srgbClr val="000000"/>
                  </a:outerShdw>
                </a:effectLst>
              </a:rPr>
              <a:t>KİŞİSELLİK (BİREYSELLİK)</a:t>
            </a:r>
          </a:p>
          <a:p>
            <a:pPr marL="609600" indent="-609600" algn="just" eaLnBrk="1" fontAlgn="auto" hangingPunct="1">
              <a:lnSpc>
                <a:spcPct val="80000"/>
              </a:lnSpc>
              <a:spcAft>
                <a:spcPts val="0"/>
              </a:spcAft>
              <a:buClr>
                <a:schemeClr val="accent3"/>
              </a:buClr>
              <a:buFont typeface="Wingdings" pitchFamily="2" charset="2"/>
              <a:buAutoNum type="arabicPeriod"/>
              <a:defRPr/>
            </a:pPr>
            <a:r>
              <a:rPr lang="tr-TR" sz="4400" dirty="0" smtClean="0">
                <a:effectLst>
                  <a:outerShdw blurRad="38100" dist="38100" dir="2700000" algn="tl">
                    <a:srgbClr val="000000"/>
                  </a:outerShdw>
                </a:effectLst>
              </a:rPr>
              <a:t>EVRENSELLİK</a:t>
            </a:r>
          </a:p>
          <a:p>
            <a:pPr marL="609600" indent="-609600" algn="just" eaLnBrk="1" fontAlgn="auto" hangingPunct="1">
              <a:lnSpc>
                <a:spcPct val="80000"/>
              </a:lnSpc>
              <a:spcAft>
                <a:spcPts val="0"/>
              </a:spcAft>
              <a:buClr>
                <a:schemeClr val="accent3"/>
              </a:buClr>
              <a:buFont typeface="Wingdings" pitchFamily="2" charset="2"/>
              <a:buAutoNum type="arabicPeriod"/>
              <a:defRPr/>
            </a:pPr>
            <a:r>
              <a:rPr lang="tr-TR" sz="4400" dirty="0" smtClean="0">
                <a:effectLst>
                  <a:outerShdw blurRad="38100" dist="38100" dir="2700000" algn="tl">
                    <a:srgbClr val="000000"/>
                  </a:outerShdw>
                </a:effectLst>
              </a:rPr>
              <a:t>DOKUNULMAZLIK</a:t>
            </a:r>
          </a:p>
          <a:p>
            <a:pPr marL="609600" indent="-609600" algn="just" eaLnBrk="1" fontAlgn="auto" hangingPunct="1">
              <a:lnSpc>
                <a:spcPct val="80000"/>
              </a:lnSpc>
              <a:spcAft>
                <a:spcPts val="0"/>
              </a:spcAft>
              <a:buClr>
                <a:schemeClr val="accent3"/>
              </a:buClr>
              <a:buFont typeface="Wingdings" pitchFamily="2" charset="2"/>
              <a:buAutoNum type="arabicPeriod"/>
              <a:defRPr/>
            </a:pPr>
            <a:r>
              <a:rPr lang="tr-TR" sz="4400" dirty="0" smtClean="0">
                <a:effectLst>
                  <a:outerShdw blurRad="38100" dist="38100" dir="2700000" algn="tl">
                    <a:srgbClr val="000000"/>
                  </a:outerShdw>
                </a:effectLst>
              </a:rPr>
              <a:t>VAZGEÇİLMEZLİK</a:t>
            </a:r>
          </a:p>
          <a:p>
            <a:pPr marL="609600" indent="-609600" algn="just" eaLnBrk="1" fontAlgn="auto" hangingPunct="1">
              <a:lnSpc>
                <a:spcPct val="80000"/>
              </a:lnSpc>
              <a:spcAft>
                <a:spcPts val="0"/>
              </a:spcAft>
              <a:buClr>
                <a:schemeClr val="accent3"/>
              </a:buClr>
              <a:buFont typeface="Wingdings" pitchFamily="2" charset="2"/>
              <a:buNone/>
              <a:defRPr/>
            </a:pPr>
            <a:r>
              <a:rPr lang="tr-TR" sz="4400" dirty="0" smtClean="0">
                <a:effectLst>
                  <a:outerShdw blurRad="38100" dist="38100" dir="2700000" algn="tl">
                    <a:srgbClr val="000000"/>
                  </a:outerShdw>
                </a:effectLst>
              </a:rPr>
              <a:t>     VE DEVREDİLMEZLİK</a:t>
            </a:r>
            <a:endParaRPr lang="tr-TR" sz="4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EEB30AAF-DD33-4129-993E-0B49662A248A}" type="slidenum">
              <a:rPr lang="tr-TR" smtClean="0"/>
              <a:pPr>
                <a:defRPr/>
              </a:pPr>
              <a:t>9</a:t>
            </a:fld>
            <a:endParaRPr lang="tr-TR"/>
          </a:p>
        </p:txBody>
      </p:sp>
      <p:sp>
        <p:nvSpPr>
          <p:cNvPr id="3" name="2 Dikdörtgen"/>
          <p:cNvSpPr/>
          <p:nvPr/>
        </p:nvSpPr>
        <p:spPr>
          <a:xfrm>
            <a:off x="2783175" y="1484784"/>
            <a:ext cx="4339650" cy="830997"/>
          </a:xfrm>
          <a:prstGeom prst="rect">
            <a:avLst/>
          </a:prstGeom>
        </p:spPr>
        <p:txBody>
          <a:bodyPr wrap="square">
            <a:spAutoFit/>
          </a:bodyPr>
          <a:lstStyle/>
          <a:p>
            <a:r>
              <a:rPr lang="tr-TR" sz="2400" b="1" dirty="0" smtClean="0"/>
              <a:t>1-KİŞİSELLİK (BİREYSELLİK)</a:t>
            </a:r>
            <a:endParaRPr lang="tr-TR" b="1" dirty="0"/>
          </a:p>
        </p:txBody>
      </p:sp>
      <p:sp>
        <p:nvSpPr>
          <p:cNvPr id="4" name="3 Dikdörtgen"/>
          <p:cNvSpPr/>
          <p:nvPr/>
        </p:nvSpPr>
        <p:spPr>
          <a:xfrm>
            <a:off x="920552" y="2492896"/>
            <a:ext cx="7776864" cy="3785652"/>
          </a:xfrm>
          <a:prstGeom prst="rect">
            <a:avLst/>
          </a:prstGeom>
        </p:spPr>
        <p:txBody>
          <a:bodyPr wrap="square">
            <a:spAutoFit/>
          </a:bodyPr>
          <a:lstStyle/>
          <a:p>
            <a:pPr algn="just" eaLnBrk="1" hangingPunct="1">
              <a:buFont typeface="Wingdings" pitchFamily="2" charset="2"/>
              <a:buNone/>
              <a:defRPr/>
            </a:pPr>
            <a:r>
              <a:rPr lang="tr-TR" altLang="tr-TR" sz="2400" dirty="0" smtClean="0"/>
              <a:t>Bireysellik niteliği, insan hakları anlayışının özne olarak onur ve saygınlık sahibi, akıl ve vicdani yetilerle donatılmış, ahlaki seçim yapabilen, serbestçe davranabilen “Özgür İnsan” </a:t>
            </a:r>
            <a:r>
              <a:rPr lang="tr-TR" altLang="tr-TR" sz="2400" dirty="0" err="1" smtClean="0"/>
              <a:t>ın</a:t>
            </a:r>
            <a:r>
              <a:rPr lang="tr-TR" altLang="tr-TR" sz="2400" dirty="0" smtClean="0"/>
              <a:t> kabul edilmesiyle ilişkilidir. İnsan Hakları Evrensel Beyannamesi’nin 1.maddesinde de bu niteliklere değinilmektedir.</a:t>
            </a:r>
          </a:p>
          <a:p>
            <a:pPr algn="just" eaLnBrk="1" hangingPunct="1">
              <a:buFont typeface="Wingdings" pitchFamily="2" charset="2"/>
              <a:buNone/>
              <a:defRPr/>
            </a:pPr>
            <a:endParaRPr lang="tr-TR" altLang="tr-TR" sz="2400" dirty="0" smtClean="0">
              <a:solidFill>
                <a:schemeClr val="bg2">
                  <a:lumMod val="50000"/>
                </a:schemeClr>
              </a:solidFill>
            </a:endParaRPr>
          </a:p>
          <a:p>
            <a:pPr algn="just" eaLnBrk="1" hangingPunct="1">
              <a:buFont typeface="Wingdings" pitchFamily="2" charset="2"/>
              <a:buNone/>
              <a:defRPr/>
            </a:pPr>
            <a:r>
              <a:rPr lang="tr-TR" altLang="tr-TR" sz="2400" dirty="0" smtClean="0">
                <a:solidFill>
                  <a:schemeClr val="bg2">
                    <a:lumMod val="50000"/>
                  </a:schemeClr>
                </a:solidFill>
              </a:rPr>
              <a:t>İ.H.E.B Madde 1- Bütün insanlar özgür, onur ve haklar bakımından eşit doğarlar.Akıl ve vicdana sahiptirler, birbirlerine karşı kardeşlik anlayışı ile davranmalıdırlar.</a:t>
            </a: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6461</TotalTime>
  <Words>1533</Words>
  <Application>Microsoft Office PowerPoint</Application>
  <PresentationFormat>A4 Kağıt (210x297 mm)</PresentationFormat>
  <Paragraphs>137</Paragraphs>
  <Slides>33</Slides>
  <Notes>2</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33</vt:i4>
      </vt:variant>
    </vt:vector>
  </HeadingPairs>
  <TitlesOfParts>
    <vt:vector size="35" baseType="lpstr">
      <vt:lpstr>Ofis Teması</vt:lpstr>
      <vt:lpstr>Çalışma Sayfası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MEMBİS</dc:creator>
  <cp:lastModifiedBy>Windows User</cp:lastModifiedBy>
  <cp:revision>756</cp:revision>
  <cp:lastPrinted>2014-03-18T12:48:59Z</cp:lastPrinted>
  <dcterms:created xsi:type="dcterms:W3CDTF">2012-10-17T12:41:58Z</dcterms:created>
  <dcterms:modified xsi:type="dcterms:W3CDTF">2019-12-11T08:09:17Z</dcterms:modified>
</cp:coreProperties>
</file>