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1" r:id="rId2"/>
    <p:sldId id="313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</p:sldIdLst>
  <p:sldSz cx="9906000" cy="6858000" type="A4"/>
  <p:notesSz cx="6797675" cy="9929813"/>
  <p:defaultTextStyle>
    <a:defPPr>
      <a:defRPr lang="tr-TR"/>
    </a:defPPr>
    <a:lvl1pPr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34988" indent="-7778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71563" indent="-15716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8138" indent="-236538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144713" indent="-315913" algn="l" defTabSz="107156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43" autoAdjust="0"/>
    <p:restoredTop sz="94226" autoAdjust="0"/>
  </p:normalViewPr>
  <p:slideViewPr>
    <p:cSldViewPr>
      <p:cViewPr>
        <p:scale>
          <a:sx n="75" d="100"/>
          <a:sy n="75" d="100"/>
        </p:scale>
        <p:origin x="-2010" y="-33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194ED0-5D93-4A5E-921E-5A02885051D0}" type="datetimeFigureOut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6125"/>
            <a:ext cx="537527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7286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F34244-0822-4B86-88E5-145952881E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709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563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8138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4713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4516" name="3 Üstbilgi Yer Tutucusu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dirty="0" smtClean="0"/>
              <a:t>2</a:t>
            </a:r>
          </a:p>
        </p:txBody>
      </p:sp>
      <p:sp>
        <p:nvSpPr>
          <p:cNvPr id="64517" name="4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65200" fontAlgn="base">
              <a:spcBef>
                <a:spcPct val="0"/>
              </a:spcBef>
              <a:spcAft>
                <a:spcPct val="0"/>
              </a:spcAft>
              <a:defRPr/>
            </a:pPr>
            <a:fld id="{FC9C91DB-19D5-4E4E-A968-71B13CA1618B}" type="slidenum">
              <a:rPr lang="tr-TR" smtClean="0"/>
              <a:pPr defTabSz="965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CCD6-9027-4E86-AEEA-0053E87F9218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8BC3E-17C3-4F0C-9E0A-49EF00FED3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18FB-6ECB-402B-BFD5-5B6E05DED7C1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6A75-14DC-4A85-9008-EDCC17C927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4 Resim" descr="powerpoint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8382-A2BC-4699-BFE6-FA997329B349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043B1-05D1-4874-B167-A70B1C6231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4900"/>
            <a:ext cx="5129550" cy="633670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5928" y="-9500"/>
            <a:ext cx="4926984" cy="294603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3120" y="4221088"/>
            <a:ext cx="3810000" cy="1647825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5128" y="2996952"/>
            <a:ext cx="3800475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C402-0E37-4CF0-972A-8DE6FC9F2636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32354-573E-411B-B17A-6540F3B36D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337F1-D086-4A22-8A6B-11B105AF6EBC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CB89-A337-4222-81E6-D60614487C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DF5B-053B-4A25-93A0-B7742C369B27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B2EE-9A23-4262-9117-FD3C263759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259D-6B51-46A5-AA3D-7E08F5B73F82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5EF90-8E0E-450B-8FB7-B0CED4BF05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DC41-EBF1-41AF-A72F-E428C4A1A831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BBDA-5377-4709-80D3-26584B653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49B1-CB46-4790-9FBF-85122DE115CD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30AAF-DD33-4129-993E-0B49662A248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151AA-8B10-43CE-AD2D-2CCE44B8640F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C6B7-4DA7-4E1C-8885-69D238DEF6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6EA5-CB47-4A12-A8BF-5AFDD931107B}" type="datetime1">
              <a:rPr lang="tr-TR"/>
              <a:pPr>
                <a:defRPr/>
              </a:pPr>
              <a:t>5.11.2019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A350-1CA5-401B-98B4-5D3B16399F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95300" y="64482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 defTabSz="1072866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A283D7-A7AB-42F3-B835-C8AA800361BA}" type="datetime1">
              <a:rPr lang="tr-TR" smtClean="0"/>
              <a:pPr>
                <a:defRPr/>
              </a:pPr>
              <a:t>5.11.2019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384550" y="6453336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 defTabSz="107286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099300" y="6453336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 defTabSz="1072866" rtl="0" fontAlgn="auto">
              <a:spcBef>
                <a:spcPts val="0"/>
              </a:spcBef>
              <a:spcAft>
                <a:spcPts val="0"/>
              </a:spcAft>
              <a:defRPr lang="tr-TR" sz="18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A29E78-8B73-4B6E-9FC3-E5FF44A73481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61312" y="25399"/>
            <a:ext cx="2092300" cy="95532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5197" y="25399"/>
            <a:ext cx="5498083" cy="125979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09384" y="79230"/>
            <a:ext cx="1142262" cy="11521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071563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715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defTabSz="10715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defTabSz="10715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defTabSz="1071563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457200" algn="ctr" defTabSz="10715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914400" algn="ctr" defTabSz="10715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371600" algn="ctr" defTabSz="10715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1828800" algn="ctr" defTabSz="1071563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401638" indent="-401638" algn="l" defTabSz="1071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538" indent="-334963" algn="l" defTabSz="1071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850" indent="-266700" algn="l" defTabSz="1071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6425" indent="-266700" algn="l" defTabSz="1071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000" indent="-266700" algn="l" defTabSz="10715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93088" y="6492875"/>
            <a:ext cx="1439862" cy="365125"/>
          </a:xfrm>
        </p:spPr>
        <p:txBody>
          <a:bodyPr/>
          <a:lstStyle/>
          <a:p>
            <a:pPr>
              <a:defRPr/>
            </a:pPr>
            <a:fld id="{EA3E9D9D-0461-4D6C-BC04-5F4997790501}" type="slidenum">
              <a:rPr lang="tr-TR"/>
              <a:pPr>
                <a:defRPr/>
              </a:pPr>
              <a:t>1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672842" y="1556792"/>
            <a:ext cx="256031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Comic Sans MS" pitchFamily="66" charset="0"/>
              </a:rPr>
              <a:t>Öfkelendiğimizde…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2132856"/>
            <a:ext cx="49530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dirty="0" smtClean="0">
                <a:latin typeface="Comic Sans MS" pitchFamily="66" charset="0"/>
              </a:rPr>
              <a:t>Bastırabiliriz</a:t>
            </a:r>
          </a:p>
          <a:p>
            <a:pPr eaLnBrk="1" hangingPunct="1">
              <a:defRPr/>
            </a:pPr>
            <a:r>
              <a:rPr lang="tr-TR" dirty="0" smtClean="0">
                <a:latin typeface="Comic Sans MS" pitchFamily="66" charset="0"/>
              </a:rPr>
              <a:t>Anlatabiliriz</a:t>
            </a:r>
          </a:p>
          <a:p>
            <a:pPr eaLnBrk="1" hangingPunct="1">
              <a:defRPr/>
            </a:pPr>
            <a:r>
              <a:rPr lang="tr-TR" dirty="0" smtClean="0">
                <a:latin typeface="Comic Sans MS" pitchFamily="66" charset="0"/>
              </a:rPr>
              <a:t>Dindirebiliriz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2476500" y="1484784"/>
            <a:ext cx="495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Comic Sans MS" pitchFamily="66" charset="0"/>
              </a:rPr>
              <a:t>ÖFKELENDİĞİMDE NELER YAPABİLİRİM?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2276872"/>
            <a:ext cx="51407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ÖFKENLE YÜZLEŞ ONDAN KAÇMA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ÖFKENİN ALTINDAKİ DUYGULARI ANLAMAYA ÇALIŞ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BEN DİLİ KULLAN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ÖFKENE KARIŞAN SUÇLULUK, PİŞMANLIK, HİDDET, UTANMA, KORKU GİBİ DUYGULARI AYIKLA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ÖFKELENMENE NEDEN OLAN KONU İLE YÜZLEŞ. DAMLA MI KAYNAK MI OLDUĞUNU BELİRLE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GEÇMİŞTEN GELEN ÖFKE KAYNAKLARINI KURUT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YARIM İŞ BIRAKMA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ÇEVRENDEKİLERDEN YARDIM AL.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ÖFKELENMEDEN ÖFKEN İÇİN HAZIRLIKLI 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BEN ÖFKELİYİM…. ÇÜNKÜ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313769" y="1700808"/>
            <a:ext cx="3278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Agency FB" pitchFamily="34" charset="0"/>
              </a:rPr>
              <a:t>ÖFKE İLE İLGİLİ ALTIN SÖZLER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2204864"/>
            <a:ext cx="49530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BİR ANLIK ÖFKE HER ŞEYİ YOK EDER.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Agency FB" pitchFamily="34" charset="0"/>
              </a:rPr>
              <a:t>                                                                                            (L.GLEEN)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dirty="0" smtClean="0">
              <a:latin typeface="Agency FB" pitchFamily="34" charset="0"/>
            </a:endParaRP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ÖFKENİN ATEŞİ ÖNCE SAHİBİNİ YAKAR,SONRA KIVILCIMI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Agency FB" pitchFamily="34" charset="0"/>
              </a:rPr>
              <a:t>DÜŞMANINA YA VARIR,YA VARMAZ.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Agency FB" pitchFamily="34" charset="0"/>
              </a:rPr>
              <a:t>                                                                                                (SADİ)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Agency FB" pitchFamily="34" charset="0"/>
              </a:rPr>
              <a:t>ÖFKELİ İKEN BİR İŞE GİRİŞMEK,FIRTINALI HAVADA YELKEN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Agency FB" pitchFamily="34" charset="0"/>
              </a:rPr>
              <a:t>AÇMAYA BENZER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>
                <a:latin typeface="Agency FB" pitchFamily="34" charset="0"/>
              </a:rPr>
              <a:t>                                                                                       (EURİPİDES)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8544" y="1484784"/>
            <a:ext cx="8420100" cy="2304256"/>
          </a:xfrm>
          <a:solidFill>
            <a:srgbClr val="C0C0C0"/>
          </a:solidFill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tr-TR" sz="96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ÖFKE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741231" y="2420938"/>
            <a:ext cx="84201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96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ve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848544" y="3645024"/>
            <a:ext cx="8659152" cy="20875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tr-TR" sz="9600" b="1" dirty="0">
                <a:solidFill>
                  <a:srgbClr val="0808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</a:rPr>
              <a:t>KONTROLÜ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fld id="{A729D600-A80A-4D12-9E55-2E9FD35B9278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188" y="1340767"/>
            <a:ext cx="6552406" cy="1080121"/>
          </a:xfrm>
          <a:solidFill>
            <a:srgbClr val="FFFF99"/>
          </a:solidFill>
        </p:spPr>
        <p:txBody>
          <a:bodyPr/>
          <a:lstStyle/>
          <a:p>
            <a:pPr eaLnBrk="1" hangingPunct="1">
              <a:defRPr/>
            </a:pPr>
            <a:r>
              <a:rPr lang="tr-TR" sz="9600" b="1" dirty="0" smtClean="0">
                <a:solidFill>
                  <a:srgbClr val="6600CC"/>
                </a:solidFill>
                <a:latin typeface="Agency FB" pitchFamily="34" charset="0"/>
              </a:rPr>
              <a:t>ÖFKE   ???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729" y="2276475"/>
            <a:ext cx="8915400" cy="3168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tr-TR" b="1" dirty="0" smtClean="0">
                <a:solidFill>
                  <a:srgbClr val="FF99FF"/>
                </a:solidFill>
                <a:latin typeface="Agency FB" pitchFamily="34" charset="0"/>
              </a:rPr>
              <a:t>Normal,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tr-TR" b="1" dirty="0" smtClean="0">
                <a:solidFill>
                  <a:srgbClr val="FF99FF"/>
                </a:solidFill>
                <a:latin typeface="Agency FB" pitchFamily="34" charset="0"/>
              </a:rPr>
              <a:t>Herkes tarafından hissedilen,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tr-TR" b="1" dirty="0" smtClean="0">
                <a:solidFill>
                  <a:srgbClr val="FF99FF"/>
                </a:solidFill>
                <a:latin typeface="Agency FB" pitchFamily="34" charset="0"/>
              </a:rPr>
              <a:t>Vazgeçilemeyen,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tr-TR" b="1" dirty="0" smtClean="0">
                <a:solidFill>
                  <a:srgbClr val="FF99FF"/>
                </a:solidFill>
                <a:latin typeface="Agency FB" pitchFamily="34" charset="0"/>
              </a:rPr>
              <a:t>Güçlü fakat kontrol edilmesi öğrenilebilen,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tr-TR" b="1" dirty="0" smtClean="0">
                <a:solidFill>
                  <a:srgbClr val="FF99FF"/>
                </a:solidFill>
                <a:latin typeface="Agency FB" pitchFamily="34" charset="0"/>
              </a:rPr>
              <a:t>Saldırganlıkla aynı şey olmayan, (Öfke kontrol edilmediğinde ortaya çıkan durumdur)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91474" y="5424488"/>
            <a:ext cx="5069946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8800" b="1">
                <a:solidFill>
                  <a:srgbClr val="5E94CA"/>
                </a:solidFill>
                <a:latin typeface="Agency FB" pitchFamily="34" charset="0"/>
              </a:rPr>
              <a:t>DUYGUDUR.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880"/>
                            </p:stCondLst>
                            <p:childTnLst>
                              <p:par>
                                <p:cTn id="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48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48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632520" y="1628800"/>
            <a:ext cx="86409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Ergenlik öncesi ve ergenlik dönemi çocuklarınız için tehlike işaretleri</a:t>
            </a:r>
            <a:r>
              <a:rPr lang="tr-TR" sz="2400" b="1" dirty="0" smtClean="0">
                <a:solidFill>
                  <a:schemeClr val="hlink"/>
                </a:solidFill>
                <a:latin typeface="Comic Sans MS" pitchFamily="66" charset="0"/>
              </a:rPr>
              <a:t>: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2420888"/>
            <a:ext cx="495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Dikkat ve konsantrasyon sorunları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Sınıf aktivitelerinde “oyun bozan” davranışlar sergilemesi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Okulda diğer çocuklarla sık sık kavga etmesi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Çok az sayıda arkadaşının olması</a:t>
            </a:r>
          </a:p>
          <a:p>
            <a:pPr eaLnBrk="1" hangingPunct="1">
              <a:defRPr/>
            </a:pPr>
            <a:r>
              <a:rPr lang="tr-TR" sz="2400" dirty="0" smtClean="0">
                <a:latin typeface="Comic Sans MS" pitchFamily="66" charset="0"/>
              </a:rPr>
              <a:t>Ev yada sokak hayvanlarına yönelik fiziksel baskı uygulamaları yapması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2802411" y="1412776"/>
            <a:ext cx="4301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chemeClr val="hlink"/>
                </a:solidFill>
                <a:latin typeface="Batang" pitchFamily="18" charset="-127"/>
              </a:rPr>
              <a:t>AİLE İÇİ ÖFKE NEDENLERİ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1844824"/>
            <a:ext cx="4953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MÜKEMMELLİYETCİLİK BEKLENTİLERİ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AŞIRI TALEPKAR FAKAT ÇOK AZ VERİCİ OLAN AİLE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AŞIRI ELEŞTIREL EBEVEYN TUTUMLARI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KENDİSİ YERİNE BAŞKALARININ ÖNCELİKLERİNİ YAŞAMA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İLGİSİZ EBEVEYNLER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KÜÇÜMSEME VE ADAM YERİNE KONULMAMA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KENDİNE VE BAŞKALARINA PROBLEM ÇIKARMA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000" dirty="0" smtClean="0">
                <a:latin typeface="Times New Roman" pitchFamily="18" charset="0"/>
              </a:rPr>
              <a:t>BAŞKALARININ SIRTINDAN YAŞAYAN AİLE ÜYELERİ (SORUMSUZLUK)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890850" y="1412776"/>
            <a:ext cx="21242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Agency FB" pitchFamily="34" charset="0"/>
              </a:rPr>
              <a:t>ÖFKENİN NEDENLERİ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560512" y="2074014"/>
            <a:ext cx="8280920" cy="270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Benlik saygısına yöneltilmiş saldırılar,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Kendini ifade edememe,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Engellenme-Reddedilme,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Haksızlığa uğradığını düşünme,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Fiziksel incinme ve yaralanmalar,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Tacize uğrama,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Hayal kırıklığı,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Saldırıya uğrama,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latin typeface="Agency FB" pitchFamily="34" charset="0"/>
              </a:rPr>
              <a:t>Tehdit-Korkular gibi daha bir çok neden sayılabilir.</a:t>
            </a:r>
            <a:endParaRPr lang="tr-TR" dirty="0" smtClean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388308" y="1556792"/>
            <a:ext cx="312938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gency FB" pitchFamily="34" charset="0"/>
              </a:rPr>
              <a:t>Öfke Durumunda Vücut Tepkileri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992560" y="2251755"/>
            <a:ext cx="7416824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Uyaran duyguyu harekete geçirir.</a:t>
            </a: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Stres ve gerginlik başlar.</a:t>
            </a: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Adrenalin salgısı artar.</a:t>
            </a: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Nefes alıp verme sıklaşır.</a:t>
            </a: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Kalp atışları hızlanır.</a:t>
            </a: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Kan basıncı artar.</a:t>
            </a:r>
          </a:p>
          <a:p>
            <a:pPr eaLnBrk="1" hangingPunct="1">
              <a:defRPr/>
            </a:pPr>
            <a:r>
              <a:rPr lang="tr-TR" dirty="0" smtClean="0">
                <a:latin typeface="Agency FB" pitchFamily="34" charset="0"/>
              </a:rPr>
              <a:t>Vücut ve zihin “</a:t>
            </a:r>
            <a:r>
              <a:rPr lang="tr-TR" b="1" dirty="0" smtClean="0">
                <a:latin typeface="Agency FB" pitchFamily="34" charset="0"/>
              </a:rPr>
              <a:t>savaş ya da kaç</a:t>
            </a:r>
            <a:r>
              <a:rPr lang="tr-TR" dirty="0" smtClean="0">
                <a:latin typeface="Agency FB" pitchFamily="34" charset="0"/>
              </a:rPr>
              <a:t>” tepkisi için hazırdır.</a:t>
            </a:r>
            <a:endParaRPr lang="tr-TR" dirty="0" smtClean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784648" y="1556792"/>
            <a:ext cx="604867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gency FB" pitchFamily="34" charset="0"/>
              </a:rPr>
              <a:t>ÖFKENİN SAĞLIĞA ETKİLERİ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1988840"/>
            <a:ext cx="495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Baş ağrıları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Mide rahatsızlıkları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Solunum problemleri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Cilt problemleri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Böbrek fonksiyonlarından sorunlar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Sinir sistemi rahatsızlıkları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Var olan fiziksel rahatsızlıkların kötüleşmesi</a:t>
            </a:r>
          </a:p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Psikolojik rahatsızlıklar gibi sorunlara yol açabilir.</a:t>
            </a:r>
          </a:p>
          <a:p>
            <a:pPr eaLnBrk="1" hangingPunct="1">
              <a:defRPr/>
            </a:pPr>
            <a:endParaRPr lang="tr-TR" sz="2400" dirty="0" smtClean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0AAF-DD33-4129-993E-0B49662A248A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280592" y="1484784"/>
            <a:ext cx="71287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gency FB" pitchFamily="34" charset="0"/>
              </a:rPr>
              <a:t>ÖFKE KONTROLÜNÜ </a:t>
            </a:r>
            <a:r>
              <a:rPr lang="tr-TR" b="1" dirty="0" smtClean="0">
                <a:latin typeface="Agency FB" pitchFamily="34" charset="0"/>
              </a:rPr>
              <a:t>ÖĞRENEBİLİRİZ</a:t>
            </a:r>
            <a:r>
              <a:rPr lang="tr-TR" b="1" dirty="0" smtClean="0">
                <a:latin typeface="Agency FB" pitchFamily="34" charset="0"/>
              </a:rPr>
              <a:t>!!!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476500" y="2090172"/>
            <a:ext cx="4953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400" dirty="0" smtClean="0">
                <a:latin typeface="Agency FB" pitchFamily="34" charset="0"/>
              </a:rPr>
              <a:t>Öfkeyi doğru ifade etme becerisini kazanmaya “öfke kontrolü” denir.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latin typeface="Agency FB" pitchFamily="34" charset="0"/>
              </a:rPr>
              <a:t>Öfke kontrolünde temel amaç ;saldırganlıktan uzak,şiddet içermeyen,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latin typeface="Agency FB" pitchFamily="34" charset="0"/>
              </a:rPr>
              <a:t>kişinin kendisine ve çevresindekilere zarar vermeyecek şekilde duygusunu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2400" dirty="0" smtClean="0">
                <a:latin typeface="Agency FB" pitchFamily="34" charset="0"/>
              </a:rPr>
              <a:t>İfade etme becerisini kazanmasıdır.</a:t>
            </a:r>
            <a:endParaRPr lang="tr-TR" sz="2400" dirty="0" smtClean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</TotalTime>
  <Words>397</Words>
  <Application>Microsoft Office PowerPoint</Application>
  <PresentationFormat>A4 Kağıt (210x297 mm)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ÖFKE </vt:lpstr>
      <vt:lpstr>ÖFKE   ???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MEMBİS</dc:creator>
  <cp:lastModifiedBy>Windows User</cp:lastModifiedBy>
  <cp:revision>728</cp:revision>
  <cp:lastPrinted>2014-03-18T12:48:59Z</cp:lastPrinted>
  <dcterms:created xsi:type="dcterms:W3CDTF">2012-10-17T12:41:58Z</dcterms:created>
  <dcterms:modified xsi:type="dcterms:W3CDTF">2019-11-05T06:44:05Z</dcterms:modified>
</cp:coreProperties>
</file>