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Dikdörtgen 6"/>
          <p:cNvSpPr/>
          <p:nvPr/>
        </p:nvSpPr>
        <p:spPr>
          <a:xfrm>
            <a:off x="0" y="0"/>
            <a:ext cx="12192000" cy="1430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3389" y="530058"/>
            <a:ext cx="2526431" cy="2580373"/>
          </a:xfrm>
          <a:prstGeom prst="rect">
            <a:avLst/>
          </a:prstGeom>
        </p:spPr>
      </p:pic>
      <p:sp>
        <p:nvSpPr>
          <p:cNvPr id="9" name="Dikdörtgen 8"/>
          <p:cNvSpPr/>
          <p:nvPr/>
        </p:nvSpPr>
        <p:spPr>
          <a:xfrm>
            <a:off x="0" y="5896814"/>
            <a:ext cx="12192000" cy="9611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3359435" y="3811125"/>
            <a:ext cx="5034337" cy="1384995"/>
          </a:xfrm>
          <a:prstGeom prst="rect">
            <a:avLst/>
          </a:prstGeom>
          <a:noFill/>
        </p:spPr>
        <p:txBody>
          <a:bodyPr wrap="square" rtlCol="0">
            <a:spAutoFit/>
          </a:bodyPr>
          <a:lstStyle/>
          <a:p>
            <a:pPr algn="ctr"/>
            <a:r>
              <a:rPr lang="tr-TR" sz="2800" dirty="0" smtClean="0">
                <a:latin typeface="Arial Black" panose="020B0A04020102020204" pitchFamily="34" charset="0"/>
              </a:rPr>
              <a:t>ELBİSTAN</a:t>
            </a:r>
            <a:r>
              <a:rPr lang="tr-TR" sz="2800" baseline="0" dirty="0" smtClean="0">
                <a:latin typeface="Arial Black" panose="020B0A04020102020204" pitchFamily="34" charset="0"/>
              </a:rPr>
              <a:t> REHBERLİK </a:t>
            </a:r>
          </a:p>
          <a:p>
            <a:pPr algn="ctr"/>
            <a:r>
              <a:rPr lang="tr-TR" sz="2800" baseline="0" dirty="0" smtClean="0">
                <a:latin typeface="Arial Black" panose="020B0A04020102020204" pitchFamily="34" charset="0"/>
              </a:rPr>
              <a:t>VE </a:t>
            </a:r>
          </a:p>
          <a:p>
            <a:pPr algn="ctr"/>
            <a:r>
              <a:rPr lang="tr-TR" sz="2800" baseline="0" dirty="0" smtClean="0">
                <a:latin typeface="Arial Black" panose="020B0A04020102020204" pitchFamily="34" charset="0"/>
              </a:rPr>
              <a:t>ARAŞTIRMA MERKEZİ</a:t>
            </a:r>
            <a:endParaRPr lang="tr-TR" sz="2800" dirty="0">
              <a:latin typeface="Arial Black" panose="020B0A04020102020204" pitchFamily="34" charset="0"/>
            </a:endParaRPr>
          </a:p>
        </p:txBody>
      </p:sp>
    </p:spTree>
    <p:extLst>
      <p:ext uri="{BB962C8B-B14F-4D97-AF65-F5344CB8AC3E}">
        <p14:creationId xmlns:p14="http://schemas.microsoft.com/office/powerpoint/2010/main" val="158742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41824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75503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960634" y="1624611"/>
            <a:ext cx="10515600" cy="1325563"/>
          </a:xfrm>
        </p:spPr>
        <p:txBody>
          <a:bodyPr/>
          <a:lstStyle/>
          <a:p>
            <a:r>
              <a:rPr lang="tr-TR" smtClean="0"/>
              <a:t>Asıl başlık stili için tıklatın</a:t>
            </a:r>
            <a:endParaRPr lang="tr-TR" dirty="0"/>
          </a:p>
        </p:txBody>
      </p:sp>
      <p:sp>
        <p:nvSpPr>
          <p:cNvPr id="3" name="İçerik Yer Tutucusu 2"/>
          <p:cNvSpPr>
            <a:spLocks noGrp="1"/>
          </p:cNvSpPr>
          <p:nvPr>
            <p:ph idx="1"/>
          </p:nvPr>
        </p:nvSpPr>
        <p:spPr>
          <a:xfrm>
            <a:off x="838200" y="2971801"/>
            <a:ext cx="10515600" cy="298721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Dikdörtgen 6"/>
          <p:cNvSpPr/>
          <p:nvPr/>
        </p:nvSpPr>
        <p:spPr>
          <a:xfrm>
            <a:off x="1" y="13638"/>
            <a:ext cx="12192000" cy="571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0346" y="26334"/>
            <a:ext cx="1050727" cy="1050727"/>
          </a:xfrm>
          <a:prstGeom prst="rect">
            <a:avLst/>
          </a:prstGeom>
        </p:spPr>
      </p:pic>
      <p:sp>
        <p:nvSpPr>
          <p:cNvPr id="9" name="Dikdörtgen 8"/>
          <p:cNvSpPr/>
          <p:nvPr/>
        </p:nvSpPr>
        <p:spPr>
          <a:xfrm>
            <a:off x="0" y="6347703"/>
            <a:ext cx="12191999" cy="50343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Metin kutusu 9"/>
          <p:cNvSpPr txBox="1"/>
          <p:nvPr/>
        </p:nvSpPr>
        <p:spPr>
          <a:xfrm>
            <a:off x="3942708" y="6414754"/>
            <a:ext cx="4551452" cy="369332"/>
          </a:xfrm>
          <a:prstGeom prst="rect">
            <a:avLst/>
          </a:prstGeom>
          <a:noFill/>
        </p:spPr>
        <p:txBody>
          <a:bodyPr wrap="square" rtlCol="0">
            <a:spAutoFit/>
          </a:bodyPr>
          <a:lstStyle/>
          <a:p>
            <a:r>
              <a:rPr lang="tr-TR" dirty="0" smtClean="0"/>
              <a:t>Elbistan</a:t>
            </a:r>
            <a:r>
              <a:rPr lang="tr-TR" baseline="0" dirty="0" smtClean="0"/>
              <a:t> Rehberlik ve Araştırma Merkezi</a:t>
            </a:r>
            <a:endParaRPr lang="tr-TR" dirty="0"/>
          </a:p>
        </p:txBody>
      </p:sp>
    </p:spTree>
    <p:extLst>
      <p:ext uri="{BB962C8B-B14F-4D97-AF65-F5344CB8AC3E}">
        <p14:creationId xmlns:p14="http://schemas.microsoft.com/office/powerpoint/2010/main" val="370180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30308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80270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0486671-B2BE-4438-8251-D2F82273BB09}" type="datetimeFigureOut">
              <a:rPr lang="tr-TR" smtClean="0"/>
              <a:t>09.03.2021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67185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0486671-B2BE-4438-8251-D2F82273BB09}" type="datetimeFigureOut">
              <a:rPr lang="tr-TR" smtClean="0"/>
              <a:t>09.03.2021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30730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0486671-B2BE-4438-8251-D2F82273BB09}" type="datetimeFigureOut">
              <a:rPr lang="tr-TR" smtClean="0"/>
              <a:t>09.03.2021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90998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17517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36196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86671-B2BE-4438-8251-D2F82273BB09}" type="datetimeFigureOut">
              <a:rPr lang="tr-TR" smtClean="0"/>
              <a:t>09.03.2021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5498E-8C67-496F-B0CC-7D911D02647C}" type="slidenum">
              <a:rPr lang="tr-TR" smtClean="0"/>
              <a:t>‹#›</a:t>
            </a:fld>
            <a:endParaRPr lang="tr-TR"/>
          </a:p>
        </p:txBody>
      </p:sp>
    </p:spTree>
    <p:extLst>
      <p:ext uri="{BB962C8B-B14F-4D97-AF65-F5344CB8AC3E}">
        <p14:creationId xmlns:p14="http://schemas.microsoft.com/office/powerpoint/2010/main" val="2897046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772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700808"/>
            <a:ext cx="10515600" cy="4258203"/>
          </a:xfrm>
        </p:spPr>
        <p:txBody>
          <a:bodyPr>
            <a:normAutofit fontScale="70000" lnSpcReduction="20000"/>
          </a:bodyPr>
          <a:lstStyle/>
          <a:p>
            <a:pPr>
              <a:lnSpc>
                <a:spcPct val="150000"/>
              </a:lnSpc>
            </a:pPr>
            <a:r>
              <a:rPr lang="tr-TR" dirty="0"/>
              <a:t>Bunun için yapılabilecek etkinliklere aşağıdaki birkaç örneği verebiliriz.</a:t>
            </a:r>
          </a:p>
          <a:p>
            <a:pPr>
              <a:lnSpc>
                <a:spcPct val="150000"/>
              </a:lnSpc>
            </a:pPr>
            <a:endParaRPr lang="tr-TR" dirty="0"/>
          </a:p>
          <a:p>
            <a:pPr>
              <a:lnSpc>
                <a:spcPct val="150000"/>
              </a:lnSpc>
            </a:pPr>
            <a:r>
              <a:rPr lang="tr-TR" u="sng" dirty="0"/>
              <a:t>Zihinsel engelli bireylerin el göz koordinasyonu kurmada yaşadığı güçlüklerin anlaşılması etkinliği:</a:t>
            </a:r>
          </a:p>
          <a:p>
            <a:pPr>
              <a:lnSpc>
                <a:spcPct val="150000"/>
              </a:lnSpc>
            </a:pPr>
            <a:endParaRPr lang="tr-TR" dirty="0"/>
          </a:p>
          <a:p>
            <a:pPr>
              <a:lnSpc>
                <a:spcPct val="150000"/>
              </a:lnSpc>
            </a:pPr>
            <a:r>
              <a:rPr lang="tr-TR" dirty="0"/>
              <a:t>Duvara yerleştirdiğiniz bir aynanın önüne ayna ile birleşecek şekilde bir masa yerleştirin. Masanın önüne koyduğunuz sandalyeye bir öğrencinizi oturtun. Boş bir kâğıdı paravan haline getirerek öğrencinin kendi elini sadece aynadan görebilmesini sağlayın. Eline aynadan bakarak ipe boncuk dizmesini isteyin. Yaşadığı güçlükleri paylaşın.</a:t>
            </a:r>
          </a:p>
          <a:p>
            <a:endParaRPr lang="tr-TR" dirty="0"/>
          </a:p>
        </p:txBody>
      </p:sp>
    </p:spTree>
    <p:extLst>
      <p:ext uri="{BB962C8B-B14F-4D97-AF65-F5344CB8AC3E}">
        <p14:creationId xmlns:p14="http://schemas.microsoft.com/office/powerpoint/2010/main" val="299452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84784"/>
            <a:ext cx="10515600" cy="4680520"/>
          </a:xfrm>
        </p:spPr>
        <p:txBody>
          <a:bodyPr>
            <a:normAutofit fontScale="55000" lnSpcReduction="20000"/>
          </a:bodyPr>
          <a:lstStyle/>
          <a:p>
            <a:pPr>
              <a:lnSpc>
                <a:spcPct val="160000"/>
              </a:lnSpc>
            </a:pPr>
            <a:r>
              <a:rPr lang="tr-TR" u="sng" dirty="0"/>
              <a:t>Zihinsel engelli bireylerin okurken yaşadığı güçlüklerin anlaşılması etkinliği: </a:t>
            </a:r>
          </a:p>
          <a:p>
            <a:pPr>
              <a:lnSpc>
                <a:spcPct val="160000"/>
              </a:lnSpc>
            </a:pPr>
            <a:r>
              <a:rPr lang="tr-TR" dirty="0"/>
              <a:t>Öğrencilerinizin eline birer hikâye kitabı verin. Kitabı ters tutmalarını ve tersten okumalarını isteyin sonra düz çevirerek tekrar okumalarını isteyin aralarındaki farkı tartışın.</a:t>
            </a:r>
          </a:p>
          <a:p>
            <a:pPr>
              <a:lnSpc>
                <a:spcPct val="160000"/>
              </a:lnSpc>
            </a:pPr>
            <a:r>
              <a:rPr lang="tr-TR" u="sng" dirty="0"/>
              <a:t>CP </a:t>
            </a:r>
            <a:r>
              <a:rPr lang="tr-TR" u="sng" dirty="0" err="1"/>
              <a:t>li</a:t>
            </a:r>
            <a:r>
              <a:rPr lang="tr-TR" u="sng" dirty="0"/>
              <a:t> bireyin yazarken yaşadığı güçlüklerin anlaşılması etkinliği :</a:t>
            </a:r>
          </a:p>
          <a:p>
            <a:pPr>
              <a:lnSpc>
                <a:spcPct val="160000"/>
              </a:lnSpc>
            </a:pPr>
            <a:r>
              <a:rPr lang="tr-TR" dirty="0"/>
              <a:t>Parmaksız bir fırın eldivenini öğrencinin eline takmasını sağlayın. Diğer elini cebine koymasını sağlayın. Masaya koyduğunuz kağıda kalemle adını soyadını yazmasını isteyin. Daha sonra aynı işlemi masaya yapıştırdığınız kağıtla yapmasını isteyin. Karşılaşılan güçlükleri değerlendirin.</a:t>
            </a:r>
          </a:p>
          <a:p>
            <a:pPr>
              <a:lnSpc>
                <a:spcPct val="160000"/>
              </a:lnSpc>
            </a:pPr>
            <a:r>
              <a:rPr lang="tr-TR" u="sng" dirty="0"/>
              <a:t>Ortopedik engelli bireyin yürürken yaşadığı güçlüklerin anlaşılması etkinliği;</a:t>
            </a:r>
          </a:p>
          <a:p>
            <a:pPr>
              <a:lnSpc>
                <a:spcPct val="160000"/>
              </a:lnSpc>
            </a:pPr>
            <a:r>
              <a:rPr lang="tr-TR" dirty="0"/>
              <a:t>Öğrencilerinizin bacaklarının arka kısmına diz hizasında 50cm uzunluğunda bir cetvel bağlayın. Öğrencinizden cetveli kırmadan yürümesini, koşmasını, yerden bir şey almasını, merdiven çıkmasını isteyin. Karşılaştığı güçlükleri tartışın.</a:t>
            </a:r>
          </a:p>
          <a:p>
            <a:endParaRPr lang="tr-TR" dirty="0"/>
          </a:p>
        </p:txBody>
      </p:sp>
    </p:spTree>
    <p:extLst>
      <p:ext uri="{BB962C8B-B14F-4D97-AF65-F5344CB8AC3E}">
        <p14:creationId xmlns:p14="http://schemas.microsoft.com/office/powerpoint/2010/main" val="2733836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5400" y="1844824"/>
            <a:ext cx="10515600" cy="3528392"/>
          </a:xfrm>
        </p:spPr>
        <p:txBody>
          <a:bodyPr>
            <a:normAutofit lnSpcReduction="10000"/>
          </a:bodyPr>
          <a:lstStyle/>
          <a:p>
            <a:pPr>
              <a:lnSpc>
                <a:spcPct val="150000"/>
              </a:lnSpc>
            </a:pPr>
            <a:r>
              <a:rPr lang="tr-TR" u="sng" dirty="0"/>
              <a:t>Az gören bireyin karşılaştığı güçlüklerin anlaşılması etkinliği; </a:t>
            </a:r>
          </a:p>
          <a:p>
            <a:pPr>
              <a:lnSpc>
                <a:spcPct val="150000"/>
              </a:lnSpc>
            </a:pPr>
            <a:endParaRPr lang="tr-TR" u="sng" dirty="0"/>
          </a:p>
          <a:p>
            <a:pPr>
              <a:lnSpc>
                <a:spcPct val="150000"/>
              </a:lnSpc>
            </a:pPr>
            <a:r>
              <a:rPr lang="tr-TR" dirty="0"/>
              <a:t>Öğrencilerinizin önceden camlarının dış kısmına koyu renkli şeffaf jelâtin kaplar yapıştırılmış gözlük takarak bir günü geçirmesini isteyin. Günün sonunda karşılaştıkları güçlükleri paylaşın.</a:t>
            </a:r>
          </a:p>
          <a:p>
            <a:endParaRPr lang="tr-TR" dirty="0"/>
          </a:p>
        </p:txBody>
      </p:sp>
    </p:spTree>
    <p:extLst>
      <p:ext uri="{BB962C8B-B14F-4D97-AF65-F5344CB8AC3E}">
        <p14:creationId xmlns:p14="http://schemas.microsoft.com/office/powerpoint/2010/main" val="3861254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268761"/>
            <a:ext cx="10515600" cy="1008111"/>
          </a:xfrm>
        </p:spPr>
        <p:txBody>
          <a:bodyPr/>
          <a:lstStyle/>
          <a:p>
            <a:pPr algn="ctr"/>
            <a:r>
              <a:rPr lang="tr-TR" b="1" dirty="0">
                <a:latin typeface="Algerian" panose="04020705040A02060702" pitchFamily="82" charset="0"/>
              </a:rPr>
              <a:t>DİĞER AİLELERİN TUTUMU</a:t>
            </a:r>
            <a:endParaRPr lang="tr-TR" dirty="0">
              <a:latin typeface="Algerian" panose="04020705040A02060702" pitchFamily="82" charset="0"/>
            </a:endParaRPr>
          </a:p>
        </p:txBody>
      </p:sp>
      <p:sp>
        <p:nvSpPr>
          <p:cNvPr id="3" name="İçerik Yer Tutucusu 2"/>
          <p:cNvSpPr>
            <a:spLocks noGrp="1"/>
          </p:cNvSpPr>
          <p:nvPr>
            <p:ph idx="1"/>
          </p:nvPr>
        </p:nvSpPr>
        <p:spPr>
          <a:xfrm>
            <a:off x="838200" y="2204864"/>
            <a:ext cx="10515600" cy="3754147"/>
          </a:xfrm>
        </p:spPr>
        <p:txBody>
          <a:bodyPr>
            <a:normAutofit fontScale="70000" lnSpcReduction="20000"/>
          </a:bodyPr>
          <a:lstStyle/>
          <a:p>
            <a:pPr>
              <a:lnSpc>
                <a:spcPct val="200000"/>
              </a:lnSpc>
            </a:pPr>
            <a:r>
              <a:rPr lang="tr-TR" dirty="0"/>
              <a:t>Özel </a:t>
            </a:r>
            <a:r>
              <a:rPr lang="tr-TR" dirty="0" err="1"/>
              <a:t>gereksinimli</a:t>
            </a:r>
            <a:r>
              <a:rPr lang="tr-TR" dirty="0"/>
              <a:t> çocukların kendi çocuklarıyla aynı ortamda ders görmesinden endişelenen aileler genelde, çocuklarının diğer çocuktan olumsuz davranışlar öğreneceğini ya da fiziksel olarak zarar göreceğini, aynı zamanda da çocuklarının akademik başarısının düşeceğini düşünürler.</a:t>
            </a:r>
          </a:p>
          <a:p>
            <a:pPr>
              <a:lnSpc>
                <a:spcPct val="200000"/>
              </a:lnSpc>
            </a:pPr>
            <a:endParaRPr lang="tr-TR" dirty="0"/>
          </a:p>
          <a:p>
            <a:pPr>
              <a:lnSpc>
                <a:spcPct val="200000"/>
              </a:lnSpc>
            </a:pPr>
            <a:r>
              <a:rPr lang="tr-TR" dirty="0"/>
              <a:t> Okul yönetimi ve rehberlik servisi ile işbirliği yapılarak olumlu tutum geliştirilmesi sağlanabilir.(toplantı, aile-çocuk etkinlikleri düzenleme vb..)</a:t>
            </a:r>
          </a:p>
          <a:p>
            <a:pPr>
              <a:lnSpc>
                <a:spcPct val="200000"/>
              </a:lnSpc>
            </a:pPr>
            <a:endParaRPr lang="tr-TR" dirty="0"/>
          </a:p>
          <a:p>
            <a:endParaRPr lang="tr-TR" dirty="0"/>
          </a:p>
        </p:txBody>
      </p:sp>
    </p:spTree>
    <p:extLst>
      <p:ext uri="{BB962C8B-B14F-4D97-AF65-F5344CB8AC3E}">
        <p14:creationId xmlns:p14="http://schemas.microsoft.com/office/powerpoint/2010/main" val="98372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3432" y="692696"/>
            <a:ext cx="10515600" cy="1512168"/>
          </a:xfrm>
        </p:spPr>
        <p:txBody>
          <a:bodyPr/>
          <a:lstStyle/>
          <a:p>
            <a:pPr algn="ctr"/>
            <a:r>
              <a:rPr lang="tr-TR" b="1" dirty="0">
                <a:latin typeface="Algerian" panose="04020705040A02060702" pitchFamily="82" charset="0"/>
              </a:rPr>
              <a:t>OKUL YÖNETİMİNİN TUTUMU</a:t>
            </a:r>
            <a:endParaRPr lang="tr-TR" dirty="0">
              <a:latin typeface="Algerian" panose="04020705040A02060702" pitchFamily="82" charset="0"/>
            </a:endParaRPr>
          </a:p>
        </p:txBody>
      </p:sp>
      <p:sp>
        <p:nvSpPr>
          <p:cNvPr id="3" name="İçerik Yer Tutucusu 2"/>
          <p:cNvSpPr>
            <a:spLocks noGrp="1"/>
          </p:cNvSpPr>
          <p:nvPr>
            <p:ph idx="1"/>
          </p:nvPr>
        </p:nvSpPr>
        <p:spPr>
          <a:xfrm>
            <a:off x="838200" y="1916832"/>
            <a:ext cx="10515600" cy="4042179"/>
          </a:xfrm>
        </p:spPr>
        <p:txBody>
          <a:bodyPr>
            <a:normAutofit fontScale="70000" lnSpcReduction="20000"/>
          </a:bodyPr>
          <a:lstStyle/>
          <a:p>
            <a:pPr>
              <a:lnSpc>
                <a:spcPct val="150000"/>
              </a:lnSpc>
            </a:pPr>
            <a:r>
              <a:rPr lang="tr-TR" dirty="0"/>
              <a:t>Okul yönetimi; öğretmenlerin, öğrencilerin, diğer ebeveynlerin tutumlarında en etkin rolü oynar. </a:t>
            </a:r>
          </a:p>
          <a:p>
            <a:pPr>
              <a:lnSpc>
                <a:spcPct val="150000"/>
              </a:lnSpc>
            </a:pPr>
            <a:endParaRPr lang="tr-TR" dirty="0"/>
          </a:p>
          <a:p>
            <a:pPr>
              <a:lnSpc>
                <a:spcPct val="150000"/>
              </a:lnSpc>
            </a:pPr>
            <a:r>
              <a:rPr lang="tr-TR" dirty="0"/>
              <a:t>Özellikle okul müdürü ve diğer okul yöneticileri, okula vizyon kazandırmak ve bütün öğretmenlere destek sağlamak suretiyle okulun daha bütünleştirici bir hale gelmesinde kilit rol oynar.</a:t>
            </a:r>
          </a:p>
          <a:p>
            <a:pPr>
              <a:lnSpc>
                <a:spcPct val="150000"/>
              </a:lnSpc>
            </a:pPr>
            <a:endParaRPr lang="tr-TR" dirty="0"/>
          </a:p>
          <a:p>
            <a:pPr>
              <a:lnSpc>
                <a:spcPct val="150000"/>
              </a:lnSpc>
            </a:pPr>
            <a:r>
              <a:rPr lang="tr-TR" dirty="0"/>
              <a:t> Okul yönetimi, okuldaki bütün öğrencilere karşı olumlu bir tutum takınmalı ve farklı ihtiyaçlara sahip öğrencilerin tamamının ihtiyaçlarının karşılanabilmesi için bütün öğretmenlere gereken desteğin verilmesini sağlamalıdır.</a:t>
            </a:r>
          </a:p>
          <a:p>
            <a:endParaRPr lang="tr-TR" dirty="0"/>
          </a:p>
        </p:txBody>
      </p:sp>
    </p:spTree>
    <p:extLst>
      <p:ext uri="{BB962C8B-B14F-4D97-AF65-F5344CB8AC3E}">
        <p14:creationId xmlns:p14="http://schemas.microsoft.com/office/powerpoint/2010/main" val="1960086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340769"/>
            <a:ext cx="10515600" cy="936103"/>
          </a:xfrm>
        </p:spPr>
        <p:txBody>
          <a:bodyPr/>
          <a:lstStyle/>
          <a:p>
            <a:pPr algn="ctr"/>
            <a:r>
              <a:rPr lang="tr-TR" b="1" dirty="0">
                <a:latin typeface="Algerian" panose="04020705040A02060702" pitchFamily="82" charset="0"/>
              </a:rPr>
              <a:t>PERSONELİN TUTUMU</a:t>
            </a:r>
            <a:endParaRPr lang="tr-TR" dirty="0">
              <a:latin typeface="Algerian" panose="04020705040A02060702" pitchFamily="82" charset="0"/>
            </a:endParaRPr>
          </a:p>
        </p:txBody>
      </p:sp>
      <p:sp>
        <p:nvSpPr>
          <p:cNvPr id="3" name="İçerik Yer Tutucusu 2"/>
          <p:cNvSpPr>
            <a:spLocks noGrp="1"/>
          </p:cNvSpPr>
          <p:nvPr>
            <p:ph idx="1"/>
          </p:nvPr>
        </p:nvSpPr>
        <p:spPr>
          <a:xfrm>
            <a:off x="838200" y="2420888"/>
            <a:ext cx="10515600" cy="3538123"/>
          </a:xfrm>
        </p:spPr>
        <p:txBody>
          <a:bodyPr>
            <a:normAutofit lnSpcReduction="10000"/>
          </a:bodyPr>
          <a:lstStyle/>
          <a:p>
            <a:pPr>
              <a:lnSpc>
                <a:spcPct val="150000"/>
              </a:lnSpc>
            </a:pPr>
            <a:r>
              <a:rPr lang="tr-TR" dirty="0"/>
              <a:t>Personel özel </a:t>
            </a:r>
            <a:r>
              <a:rPr lang="tr-TR" dirty="0" err="1"/>
              <a:t>gereksinimli</a:t>
            </a:r>
            <a:r>
              <a:rPr lang="tr-TR" dirty="0"/>
              <a:t> öğrencilerle çalışmaya başlamadan önce nasıl çalışılacağıyla ilgili bilgilendirilmelidir.</a:t>
            </a:r>
          </a:p>
          <a:p>
            <a:pPr>
              <a:lnSpc>
                <a:spcPct val="150000"/>
              </a:lnSpc>
            </a:pPr>
            <a:endParaRPr lang="tr-TR" dirty="0"/>
          </a:p>
          <a:p>
            <a:pPr>
              <a:lnSpc>
                <a:spcPct val="150000"/>
              </a:lnSpc>
            </a:pPr>
            <a:r>
              <a:rPr lang="tr-TR" dirty="0"/>
              <a:t>Personele özel gereksinimi ve/veya engeli olan öğrencilerin bireysel farklılıkları hakkında bilgi verilmelidir.</a:t>
            </a:r>
          </a:p>
          <a:p>
            <a:endParaRPr lang="tr-TR" dirty="0"/>
          </a:p>
        </p:txBody>
      </p:sp>
    </p:spTree>
    <p:extLst>
      <p:ext uri="{BB962C8B-B14F-4D97-AF65-F5344CB8AC3E}">
        <p14:creationId xmlns:p14="http://schemas.microsoft.com/office/powerpoint/2010/main" val="194646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624611"/>
            <a:ext cx="10515600" cy="3532581"/>
          </a:xfrm>
        </p:spPr>
        <p:txBody>
          <a:bodyPr>
            <a:normAutofit/>
          </a:bodyPr>
          <a:lstStyle/>
          <a:p>
            <a:pPr algn="ctr"/>
            <a:r>
              <a:rPr lang="tr-TR" sz="7200" b="1" dirty="0" smtClean="0"/>
              <a:t/>
            </a:r>
            <a:br>
              <a:rPr lang="tr-TR" sz="7200" b="1" dirty="0" smtClean="0"/>
            </a:br>
            <a:r>
              <a:rPr lang="tr-TR" sz="4800" b="1" dirty="0" smtClean="0">
                <a:latin typeface="Algerian" panose="04020705040A02060702" pitchFamily="82" charset="0"/>
              </a:rPr>
              <a:t>ENGELLİ BİREYLERE YÖNELİK TUTUMLAR</a:t>
            </a:r>
            <a:endParaRPr lang="tr-TR" sz="4800" b="1" dirty="0">
              <a:latin typeface="Algerian" panose="04020705040A02060702" pitchFamily="82" charset="0"/>
              <a:cs typeface="Andalus" panose="02020603050405020304" pitchFamily="18" charset="-78"/>
            </a:endParaRPr>
          </a:p>
        </p:txBody>
      </p:sp>
    </p:spTree>
    <p:extLst>
      <p:ext uri="{BB962C8B-B14F-4D97-AF65-F5344CB8AC3E}">
        <p14:creationId xmlns:p14="http://schemas.microsoft.com/office/powerpoint/2010/main" val="2368913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3432" y="1196753"/>
            <a:ext cx="10515600" cy="792088"/>
          </a:xfrm>
        </p:spPr>
        <p:txBody>
          <a:bodyPr/>
          <a:lstStyle/>
          <a:p>
            <a:pPr algn="ctr"/>
            <a:r>
              <a:rPr lang="tr-TR" b="1" dirty="0">
                <a:latin typeface="Algerian" panose="04020705040A02060702" pitchFamily="82" charset="0"/>
              </a:rPr>
              <a:t>TUTUMLAR VE BEKLENTİLER</a:t>
            </a:r>
          </a:p>
        </p:txBody>
      </p:sp>
      <p:sp>
        <p:nvSpPr>
          <p:cNvPr id="3" name="İçerik Yer Tutucusu 2"/>
          <p:cNvSpPr>
            <a:spLocks noGrp="1"/>
          </p:cNvSpPr>
          <p:nvPr>
            <p:ph idx="1"/>
          </p:nvPr>
        </p:nvSpPr>
        <p:spPr>
          <a:xfrm>
            <a:off x="838200" y="2276872"/>
            <a:ext cx="10515600" cy="3682139"/>
          </a:xfrm>
        </p:spPr>
        <p:txBody>
          <a:bodyPr>
            <a:normAutofit fontScale="85000" lnSpcReduction="10000"/>
          </a:bodyPr>
          <a:lstStyle/>
          <a:p>
            <a:pPr>
              <a:lnSpc>
                <a:spcPct val="150000"/>
              </a:lnSpc>
            </a:pPr>
            <a:r>
              <a:rPr lang="tr-TR" b="1" dirty="0"/>
              <a:t>Tutum; </a:t>
            </a:r>
            <a:r>
              <a:rPr lang="tr-TR" dirty="0"/>
              <a:t>kişinin olaylar, olgular ve nesneler hakkındaki duygu, düşünce ve davranışıdır. </a:t>
            </a:r>
          </a:p>
          <a:p>
            <a:pPr>
              <a:lnSpc>
                <a:spcPct val="150000"/>
              </a:lnSpc>
            </a:pPr>
            <a:endParaRPr lang="tr-TR" dirty="0"/>
          </a:p>
          <a:p>
            <a:pPr>
              <a:lnSpc>
                <a:spcPct val="150000"/>
              </a:lnSpc>
            </a:pPr>
            <a:r>
              <a:rPr lang="tr-TR" dirty="0"/>
              <a:t>Tutumlar sosyal ilişkilerde önemli bir etkendir; çünkü sosyal kabulü belirler. </a:t>
            </a:r>
          </a:p>
          <a:p>
            <a:pPr marL="114300" indent="0">
              <a:lnSpc>
                <a:spcPct val="150000"/>
              </a:lnSpc>
              <a:buNone/>
            </a:pPr>
            <a:endParaRPr lang="tr-TR" dirty="0"/>
          </a:p>
          <a:p>
            <a:pPr>
              <a:lnSpc>
                <a:spcPct val="150000"/>
              </a:lnSpc>
            </a:pPr>
            <a:r>
              <a:rPr lang="tr-TR" dirty="0"/>
              <a:t>Davranışlar, duygu ve düşünce yapımızdan etkilenir. </a:t>
            </a:r>
          </a:p>
          <a:p>
            <a:endParaRPr lang="tr-TR" dirty="0"/>
          </a:p>
        </p:txBody>
      </p:sp>
    </p:spTree>
    <p:extLst>
      <p:ext uri="{BB962C8B-B14F-4D97-AF65-F5344CB8AC3E}">
        <p14:creationId xmlns:p14="http://schemas.microsoft.com/office/powerpoint/2010/main" val="198961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700808"/>
            <a:ext cx="10515600" cy="4258203"/>
          </a:xfrm>
        </p:spPr>
        <p:txBody>
          <a:bodyPr>
            <a:normAutofit fontScale="92500" lnSpcReduction="10000"/>
          </a:bodyPr>
          <a:lstStyle/>
          <a:p>
            <a:pPr>
              <a:lnSpc>
                <a:spcPct val="150000"/>
              </a:lnSpc>
            </a:pPr>
            <a:r>
              <a:rPr lang="tr-TR" b="1" dirty="0"/>
              <a:t>Beklenti, </a:t>
            </a:r>
            <a:r>
              <a:rPr lang="tr-TR" dirty="0"/>
              <a:t>bireyden belli koşullar, durumlar ve olanaklar sağlandığında göstermesini beklediğimiz davranışlardır. </a:t>
            </a:r>
          </a:p>
          <a:p>
            <a:pPr>
              <a:lnSpc>
                <a:spcPct val="150000"/>
              </a:lnSpc>
            </a:pPr>
            <a:endParaRPr lang="tr-TR" dirty="0"/>
          </a:p>
          <a:p>
            <a:pPr>
              <a:lnSpc>
                <a:spcPct val="150000"/>
              </a:lnSpc>
            </a:pPr>
            <a:r>
              <a:rPr lang="tr-TR" dirty="0"/>
              <a:t>Başarı ya da başarısızlık beklenti düzeyinden etkilenir; öğretmenin öğrenciden beklentisi öğrencinin güçlü yanları doğrultusunda gerçekçe bir şekilde arttıkça öğrenci bunu fark eder ve öğrencinin motivasyonu, bununla bağlantılı olarak da başarısı artar.</a:t>
            </a:r>
          </a:p>
          <a:p>
            <a:endParaRPr lang="tr-TR" dirty="0"/>
          </a:p>
        </p:txBody>
      </p:sp>
    </p:spTree>
    <p:extLst>
      <p:ext uri="{BB962C8B-B14F-4D97-AF65-F5344CB8AC3E}">
        <p14:creationId xmlns:p14="http://schemas.microsoft.com/office/powerpoint/2010/main" val="414917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3600" b="1" dirty="0">
                <a:solidFill>
                  <a:srgbClr val="FF0000"/>
                </a:solidFill>
              </a:rPr>
              <a:t>İstemek, bireyi farklılıklarıyla kabullenmek her şeyin başlangıcıdır”</a:t>
            </a:r>
            <a:endParaRPr lang="tr-TR" sz="3600" dirty="0"/>
          </a:p>
        </p:txBody>
      </p:sp>
    </p:spTree>
    <p:extLst>
      <p:ext uri="{BB962C8B-B14F-4D97-AF65-F5344CB8AC3E}">
        <p14:creationId xmlns:p14="http://schemas.microsoft.com/office/powerpoint/2010/main" val="2552781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340769"/>
            <a:ext cx="10515600" cy="1080120"/>
          </a:xfrm>
        </p:spPr>
        <p:txBody>
          <a:bodyPr>
            <a:normAutofit fontScale="90000"/>
          </a:bodyPr>
          <a:lstStyle/>
          <a:p>
            <a:pPr algn="ctr"/>
            <a:r>
              <a:rPr lang="tr-TR" b="1" dirty="0">
                <a:latin typeface="Algerian" panose="04020705040A02060702" pitchFamily="82" charset="0"/>
              </a:rPr>
              <a:t>AİLENİN TUTUMU</a:t>
            </a:r>
            <a:r>
              <a:rPr lang="tr-TR" b="1" dirty="0"/>
              <a:t/>
            </a:r>
            <a:br>
              <a:rPr lang="tr-TR" b="1" dirty="0"/>
            </a:br>
            <a:endParaRPr lang="tr-TR" dirty="0"/>
          </a:p>
        </p:txBody>
      </p:sp>
      <p:sp>
        <p:nvSpPr>
          <p:cNvPr id="3" name="İçerik Yer Tutucusu 2"/>
          <p:cNvSpPr>
            <a:spLocks noGrp="1"/>
          </p:cNvSpPr>
          <p:nvPr>
            <p:ph idx="1"/>
          </p:nvPr>
        </p:nvSpPr>
        <p:spPr>
          <a:xfrm>
            <a:off x="838200" y="1988840"/>
            <a:ext cx="10515600" cy="3970171"/>
          </a:xfrm>
        </p:spPr>
        <p:txBody>
          <a:bodyPr>
            <a:normAutofit fontScale="77500" lnSpcReduction="20000"/>
          </a:bodyPr>
          <a:lstStyle/>
          <a:p>
            <a:pPr>
              <a:lnSpc>
                <a:spcPct val="150000"/>
              </a:lnSpc>
            </a:pPr>
            <a:r>
              <a:rPr lang="tr-TR" dirty="0"/>
              <a:t>Özel </a:t>
            </a:r>
            <a:r>
              <a:rPr lang="tr-TR" dirty="0" err="1"/>
              <a:t>gereksinimli</a:t>
            </a:r>
            <a:r>
              <a:rPr lang="tr-TR" dirty="0"/>
              <a:t> çocuğu olan aileler, çocuklarının eğitim süreçlerine dâhil olmalıdırlar. </a:t>
            </a:r>
          </a:p>
          <a:p>
            <a:pPr>
              <a:lnSpc>
                <a:spcPct val="150000"/>
              </a:lnSpc>
            </a:pPr>
            <a:endParaRPr lang="tr-TR" dirty="0"/>
          </a:p>
          <a:p>
            <a:pPr>
              <a:lnSpc>
                <a:spcPct val="150000"/>
              </a:lnSpc>
            </a:pPr>
            <a:r>
              <a:rPr lang="tr-TR" dirty="0"/>
              <a:t>Çocuklarının </a:t>
            </a:r>
            <a:r>
              <a:rPr lang="tr-TR" dirty="0">
                <a:solidFill>
                  <a:srgbClr val="FF0000"/>
                </a:solidFill>
              </a:rPr>
              <a:t>güçlü yanlarını, ihtiyaçlarını ve önceliklerini</a:t>
            </a:r>
            <a:r>
              <a:rPr lang="tr-TR" dirty="0"/>
              <a:t> bilmeleri onların çocuklarıyla ilgili gerçekçi beklentilere sahip olmalarını sağlayacaktır.</a:t>
            </a:r>
          </a:p>
          <a:p>
            <a:pPr>
              <a:lnSpc>
                <a:spcPct val="150000"/>
              </a:lnSpc>
            </a:pPr>
            <a:endParaRPr lang="tr-TR" dirty="0"/>
          </a:p>
          <a:p>
            <a:pPr>
              <a:lnSpc>
                <a:spcPct val="150000"/>
              </a:lnSpc>
            </a:pPr>
            <a:r>
              <a:rPr lang="tr-TR" dirty="0"/>
              <a:t>Olumlu tutum içinde olmaları ise hem çocuklarına olumlu bir şekilde yansıyacak hem de okul ile gereken işbirliğini yapmalarını kolaylaştıracaktır.</a:t>
            </a:r>
          </a:p>
          <a:p>
            <a:endParaRPr lang="tr-TR" dirty="0"/>
          </a:p>
        </p:txBody>
      </p:sp>
    </p:spTree>
    <p:extLst>
      <p:ext uri="{BB962C8B-B14F-4D97-AF65-F5344CB8AC3E}">
        <p14:creationId xmlns:p14="http://schemas.microsoft.com/office/powerpoint/2010/main" val="411045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268761"/>
            <a:ext cx="10515600" cy="1152127"/>
          </a:xfrm>
        </p:spPr>
        <p:txBody>
          <a:bodyPr/>
          <a:lstStyle/>
          <a:p>
            <a:pPr algn="ctr"/>
            <a:r>
              <a:rPr lang="tr-TR" b="1" dirty="0">
                <a:latin typeface="Algerian" panose="04020705040A02060702" pitchFamily="82" charset="0"/>
              </a:rPr>
              <a:t>SINIF ÖĞRETMENİNİN TUTUMU</a:t>
            </a:r>
            <a:endParaRPr lang="tr-TR" dirty="0">
              <a:latin typeface="Algerian" panose="04020705040A02060702" pitchFamily="82" charset="0"/>
            </a:endParaRPr>
          </a:p>
        </p:txBody>
      </p:sp>
      <p:sp>
        <p:nvSpPr>
          <p:cNvPr id="3" name="İçerik Yer Tutucusu 2"/>
          <p:cNvSpPr>
            <a:spLocks noGrp="1"/>
          </p:cNvSpPr>
          <p:nvPr>
            <p:ph idx="1"/>
          </p:nvPr>
        </p:nvSpPr>
        <p:spPr>
          <a:xfrm>
            <a:off x="838200" y="2204864"/>
            <a:ext cx="10515600" cy="3754147"/>
          </a:xfrm>
        </p:spPr>
        <p:txBody>
          <a:bodyPr/>
          <a:lstStyle/>
          <a:p>
            <a:pPr>
              <a:lnSpc>
                <a:spcPct val="150000"/>
              </a:lnSpc>
            </a:pPr>
            <a:endParaRPr lang="tr-TR" dirty="0" smtClean="0"/>
          </a:p>
          <a:p>
            <a:pPr>
              <a:lnSpc>
                <a:spcPct val="150000"/>
              </a:lnSpc>
            </a:pPr>
            <a:r>
              <a:rPr lang="tr-TR" dirty="0" smtClean="0"/>
              <a:t>Sınıflarda </a:t>
            </a:r>
            <a:r>
              <a:rPr lang="tr-TR" dirty="0"/>
              <a:t>ilgi, yetenek ve bireysel farklılıkları olan çocuklar bulunur. </a:t>
            </a:r>
          </a:p>
          <a:p>
            <a:pPr>
              <a:lnSpc>
                <a:spcPct val="150000"/>
              </a:lnSpc>
            </a:pPr>
            <a:r>
              <a:rPr lang="tr-TR" dirty="0"/>
              <a:t>Öğretmenin bu bireysel farklılıkları ve öğrenme ihtiyaçlarını göz önünde bulundurması beklentilerini gerçekçi düzeyde tutabilir.</a:t>
            </a:r>
          </a:p>
          <a:p>
            <a:endParaRPr lang="tr-TR" dirty="0"/>
          </a:p>
        </p:txBody>
      </p:sp>
    </p:spTree>
    <p:extLst>
      <p:ext uri="{BB962C8B-B14F-4D97-AF65-F5344CB8AC3E}">
        <p14:creationId xmlns:p14="http://schemas.microsoft.com/office/powerpoint/2010/main" val="413461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7408" y="1916832"/>
            <a:ext cx="10515600" cy="3672408"/>
          </a:xfrm>
        </p:spPr>
        <p:txBody>
          <a:bodyPr/>
          <a:lstStyle/>
          <a:p>
            <a:r>
              <a:rPr lang="tr-TR" dirty="0"/>
              <a:t>Örneğin; bir sınıfta uzağı göremeyen bir çocuğun tahtayı rahat görebileceği bir yere oturtulması, ışıktan olumsuz etkileniyorsa parlak ışıktan rahatsız olmayacağı duvar kenarına oturtulması, büyük puntolu ve kısa cümleli metinler kullanılması, işitsel metotların kullanılması, konu anlatımında görsel detaylara ağırlık verilmesi çocuğun bu yetersizliğinin sağaltımına olanak sağlayacaktır.</a:t>
            </a:r>
          </a:p>
          <a:p>
            <a:endParaRPr lang="tr-TR" dirty="0"/>
          </a:p>
        </p:txBody>
      </p:sp>
    </p:spTree>
    <p:extLst>
      <p:ext uri="{BB962C8B-B14F-4D97-AF65-F5344CB8AC3E}">
        <p14:creationId xmlns:p14="http://schemas.microsoft.com/office/powerpoint/2010/main" val="30257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96753"/>
            <a:ext cx="10515600" cy="1296144"/>
          </a:xfrm>
        </p:spPr>
        <p:txBody>
          <a:bodyPr/>
          <a:lstStyle/>
          <a:p>
            <a:pPr algn="ctr"/>
            <a:r>
              <a:rPr lang="tr-TR" b="1" dirty="0">
                <a:latin typeface="Algerian" panose="04020705040A02060702" pitchFamily="82" charset="0"/>
              </a:rPr>
              <a:t>DİĞER ÖĞRENCİLERİN TUTUMU</a:t>
            </a:r>
            <a:endParaRPr lang="tr-TR" dirty="0">
              <a:latin typeface="Algerian" panose="04020705040A02060702" pitchFamily="82" charset="0"/>
            </a:endParaRPr>
          </a:p>
        </p:txBody>
      </p:sp>
      <p:sp>
        <p:nvSpPr>
          <p:cNvPr id="3" name="İçerik Yer Tutucusu 2"/>
          <p:cNvSpPr>
            <a:spLocks noGrp="1"/>
          </p:cNvSpPr>
          <p:nvPr>
            <p:ph idx="1"/>
          </p:nvPr>
        </p:nvSpPr>
        <p:spPr>
          <a:xfrm>
            <a:off x="838200" y="2276872"/>
            <a:ext cx="10515600" cy="3682139"/>
          </a:xfrm>
        </p:spPr>
        <p:txBody>
          <a:bodyPr>
            <a:normAutofit fontScale="85000" lnSpcReduction="10000"/>
          </a:bodyPr>
          <a:lstStyle/>
          <a:p>
            <a:pPr>
              <a:lnSpc>
                <a:spcPct val="150000"/>
              </a:lnSpc>
            </a:pPr>
            <a:r>
              <a:rPr lang="tr-TR" dirty="0"/>
              <a:t>Diğer öğrenciler ile toplantılar düzenlenebilir.</a:t>
            </a:r>
          </a:p>
          <a:p>
            <a:pPr>
              <a:lnSpc>
                <a:spcPct val="150000"/>
              </a:lnSpc>
            </a:pPr>
            <a:endParaRPr lang="tr-TR" dirty="0"/>
          </a:p>
          <a:p>
            <a:pPr>
              <a:lnSpc>
                <a:spcPct val="150000"/>
              </a:lnSpc>
            </a:pPr>
            <a:r>
              <a:rPr lang="tr-TR" dirty="0"/>
              <a:t>Özel </a:t>
            </a:r>
            <a:r>
              <a:rPr lang="tr-TR" dirty="0" err="1"/>
              <a:t>gereksinimli</a:t>
            </a:r>
            <a:r>
              <a:rPr lang="tr-TR" dirty="0"/>
              <a:t> öğrenci ve özellikleri konusunda kişi ve birimler bilgilendirilebilir.</a:t>
            </a:r>
          </a:p>
          <a:p>
            <a:pPr>
              <a:lnSpc>
                <a:spcPct val="150000"/>
              </a:lnSpc>
            </a:pPr>
            <a:endParaRPr lang="tr-TR" dirty="0"/>
          </a:p>
          <a:p>
            <a:pPr>
              <a:lnSpc>
                <a:spcPct val="150000"/>
              </a:lnSpc>
            </a:pPr>
            <a:r>
              <a:rPr lang="tr-TR" dirty="0"/>
              <a:t>Sınıfa konuk konuşmacı davet edilerek deneyimlerini anlatması sağlanabilir. </a:t>
            </a:r>
          </a:p>
          <a:p>
            <a:endParaRPr lang="tr-TR" dirty="0"/>
          </a:p>
        </p:txBody>
      </p:sp>
    </p:spTree>
    <p:extLst>
      <p:ext uri="{BB962C8B-B14F-4D97-AF65-F5344CB8AC3E}">
        <p14:creationId xmlns:p14="http://schemas.microsoft.com/office/powerpoint/2010/main" val="278514110"/>
      </p:ext>
    </p:extLst>
  </p:cSld>
  <p:clrMapOvr>
    <a:masterClrMapping/>
  </p:clrMapOvr>
</p:sld>
</file>

<file path=ppt/theme/theme1.xml><?xml version="1.0" encoding="utf-8"?>
<a:theme xmlns:a="http://schemas.openxmlformats.org/drawingml/2006/main" name="YENİ RAM ŞABL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ema2" id="{04AD265F-D8C9-4824-983A-71A4730685A4}" vid="{AA5A4F54-EB85-4944-BA2C-8DC6751B2028}"/>
    </a:ext>
  </a:extLst>
</a:theme>
</file>

<file path=docProps/app.xml><?xml version="1.0" encoding="utf-8"?>
<Properties xmlns="http://schemas.openxmlformats.org/officeDocument/2006/extended-properties" xmlns:vt="http://schemas.openxmlformats.org/officeDocument/2006/docPropsVTypes">
  <Template>YENİ RAM ŞABLON</Template>
  <TotalTime>11</TotalTime>
  <Words>635</Words>
  <Application>Microsoft Office PowerPoint</Application>
  <PresentationFormat>Özel</PresentationFormat>
  <Paragraphs>56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YENİ RAM ŞABLON</vt:lpstr>
      <vt:lpstr>PowerPoint Sunusu</vt:lpstr>
      <vt:lpstr> ENGELLİ BİREYLERE YÖNELİK TUTUMLAR</vt:lpstr>
      <vt:lpstr>TUTUMLAR VE BEKLENTİLER</vt:lpstr>
      <vt:lpstr>PowerPoint Sunusu</vt:lpstr>
      <vt:lpstr>PowerPoint Sunusu</vt:lpstr>
      <vt:lpstr>AİLENİN TUTUMU </vt:lpstr>
      <vt:lpstr>SINIF ÖĞRETMENİNİN TUTUMU</vt:lpstr>
      <vt:lpstr>PowerPoint Sunusu</vt:lpstr>
      <vt:lpstr>DİĞER ÖĞRENCİLERİN TUTUMU</vt:lpstr>
      <vt:lpstr>PowerPoint Sunusu</vt:lpstr>
      <vt:lpstr>PowerPoint Sunusu</vt:lpstr>
      <vt:lpstr>PowerPoint Sunusu</vt:lpstr>
      <vt:lpstr>DİĞER AİLELERİN TUTUMU</vt:lpstr>
      <vt:lpstr>OKUL YÖNETİMİNİN TUTUMU</vt:lpstr>
      <vt:lpstr>PERSONELİN TUTUMU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destek</dc:creator>
  <cp:lastModifiedBy>destek</cp:lastModifiedBy>
  <cp:revision>3</cp:revision>
  <dcterms:created xsi:type="dcterms:W3CDTF">2021-03-09T08:33:00Z</dcterms:created>
  <dcterms:modified xsi:type="dcterms:W3CDTF">2021-03-09T08:44:21Z</dcterms:modified>
</cp:coreProperties>
</file>